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88" r:id="rId5"/>
    <p:sldId id="289" r:id="rId6"/>
    <p:sldId id="290" r:id="rId7"/>
    <p:sldId id="291" r:id="rId8"/>
    <p:sldId id="263" r:id="rId9"/>
    <p:sldId id="264" r:id="rId10"/>
    <p:sldId id="296" r:id="rId11"/>
    <p:sldId id="266" r:id="rId12"/>
    <p:sldId id="267" r:id="rId13"/>
    <p:sldId id="268" r:id="rId14"/>
    <p:sldId id="269" r:id="rId15"/>
    <p:sldId id="270" r:id="rId16"/>
    <p:sldId id="271" r:id="rId17"/>
    <p:sldId id="279" r:id="rId18"/>
    <p:sldId id="280" r:id="rId19"/>
    <p:sldId id="281" r:id="rId20"/>
    <p:sldId id="282" r:id="rId21"/>
    <p:sldId id="272" r:id="rId22"/>
    <p:sldId id="283" r:id="rId23"/>
    <p:sldId id="285" r:id="rId24"/>
    <p:sldId id="286" r:id="rId25"/>
    <p:sldId id="278" r:id="rId26"/>
    <p:sldId id="275" r:id="rId27"/>
    <p:sldId id="292" r:id="rId28"/>
    <p:sldId id="277" r:id="rId29"/>
    <p:sldId id="293" r:id="rId30"/>
    <p:sldId id="294" r:id="rId31"/>
    <p:sldId id="295" r:id="rId3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09"/>
    <p:restoredTop sz="94674"/>
  </p:normalViewPr>
  <p:slideViewPr>
    <p:cSldViewPr snapToGrid="0" snapToObjects="1">
      <p:cViewPr>
        <p:scale>
          <a:sx n="76" d="100"/>
          <a:sy n="76" d="100"/>
        </p:scale>
        <p:origin x="2904" y="1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jpeg>
</file>

<file path=ppt/media/image3.png>
</file>

<file path=ppt/media/image4.svg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706F-A11D-DE41-818F-968685E736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76EF12-6555-DE4C-98F3-5CF9A00D05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1384C-CFA9-DE4A-8956-1A8115DF4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676E0-6372-004A-A5A6-DFB128111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53C04-3009-9B4D-9E76-E35069497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46733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FA2BC-A28C-554A-8CBE-307308264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C56BC6-C8A0-F84C-AAAA-67E0C1B88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D0DBB-C2D4-2547-A793-81BAE1B62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6CC2A-F8E9-BA47-BB87-92504B26B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1B2BD-714A-2F49-A695-69E4953E3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9492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456D7-B8F7-1C4E-A64D-829C35D4AF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66059-9B06-7444-88F6-EAAA355FB4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D5BE8-85A3-1946-A836-FD94377D8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B50F5-2216-1C4A-8551-DA0FCBE5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7AC0E-60C0-5641-BCA6-29376299B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9921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F046-5AE2-1842-AE44-EC4F3E16B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B7E36-B76C-B34A-957D-9A4ADB28A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06CCE-6DF0-0846-9B41-D2D220858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B147-B7F3-8548-8901-2A77E7FCA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1D8B8-D20D-544A-B404-15A06597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47058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F1EE3-E655-D347-B13C-24A5AE94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A5701-2DB4-2140-96B1-189865340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390405-4E87-9248-A435-FD6B7C15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C09BD-B630-404C-B145-2CE89B945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24256-4473-F74E-87FD-86BDB8998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5077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76480-830E-8A47-AF85-C54A5B9A6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A5F49-C87B-9146-97E0-4415D9E95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7A1D60-B7DD-FF49-908D-C5FE029EBF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F76D28-EA9D-5341-A4E0-052EEC27A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83CAED-9BF8-1245-9F1E-522D99040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E5E297-A667-9340-ACF1-83EAAD6F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62196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7A52-19F4-2444-B9AE-EA515CDC3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0E63F-A7D5-D64D-BFEB-DAD57D2A4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761E84-DDC0-3045-8B70-03FEF7A72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BE940-C76E-C241-989F-EEA1AADE38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E58608-ABDB-414B-B488-5093F0D6C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FE179-4E61-134E-8BF9-5181DE4AD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2F128D-439A-E647-917F-110851282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53F72D-14F6-6B40-A909-F6BED88B3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46065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B7CBB-4965-E946-B483-837087A43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A29C8-7D2A-604C-9323-52A80DC42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B35DB5-960B-3E49-9FA2-F70E80585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B76D3C-CFD3-8F42-A949-5B0D3A2D2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769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69A676-CA55-8B42-A963-990083000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35841E-69B6-7A4F-8A8F-1E045EEBC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E5D98-EFC5-6E42-94B3-99EF52F3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23008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DB7CB-07E6-4D45-98C8-6F79DAC24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ABB85-2432-9440-B7A5-11E0D6D77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356B6-6F1E-874C-9D88-ED641D2551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C0EE17-7152-A249-AF75-998ED2F27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E47B2-4811-BE40-9C8A-067114409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A6430-6F89-2D41-A1EB-DFD76A594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82534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79BDB-CB90-DF4C-82B7-368ABCB6A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52D84-FA37-FB40-8279-7A27B8447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E58DE8-97D0-1643-95B1-1EC0A9CA8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A0D76-DF80-204E-A241-E7873CB35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9D8EDC-9E10-A943-9695-EAED2AEC1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8CDE1-0E8C-7D40-9ABC-31DD2CA6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0524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E95C87-BA18-6A49-939D-C5F3999B3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96CCB5-9D4A-D74F-B5B8-75959DC5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B84D3-9E5F-5048-8E2E-7BF730F3C9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29080-AE71-444F-8C0D-93540AE15665}" type="datetimeFigureOut">
              <a:rPr lang="cs-CZ" smtClean="0"/>
              <a:t>26.10.18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12EB94-6EE3-6F43-85C8-E6639E39BC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0BE70-1E95-034A-9A73-B053E3AEC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50226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C15C80-DD00-7F48-9870-6ACC8404B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984"/>
            <a:ext cx="12192000" cy="63520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E20E20-2783-5446-B7BE-DCAEBD2C62D3}"/>
              </a:ext>
            </a:extLst>
          </p:cNvPr>
          <p:cNvSpPr txBox="1"/>
          <p:nvPr/>
        </p:nvSpPr>
        <p:spPr>
          <a:xfrm>
            <a:off x="8314266" y="5655731"/>
            <a:ext cx="3725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dirty="0"/>
              <a:t>Ivo Lašek</a:t>
            </a:r>
          </a:p>
          <a:p>
            <a:pPr algn="r"/>
            <a:r>
              <a:rPr lang="cs-CZ" dirty="0"/>
              <a:t>@</a:t>
            </a:r>
            <a:r>
              <a:rPr lang="cs-CZ" dirty="0" err="1"/>
              <a:t>ilasek</a:t>
            </a:r>
            <a:endParaRPr lang="cs-CZ" dirty="0"/>
          </a:p>
          <a:p>
            <a:pPr algn="r"/>
            <a:r>
              <a:rPr lang="cs-CZ" dirty="0"/>
              <a:t>31.10.2018 </a:t>
            </a:r>
            <a:r>
              <a:rPr lang="cs-CZ" dirty="0" err="1"/>
              <a:t>Apache</a:t>
            </a:r>
            <a:r>
              <a:rPr lang="cs-CZ" dirty="0"/>
              <a:t> </a:t>
            </a:r>
            <a:r>
              <a:rPr lang="cs-CZ" dirty="0" err="1"/>
              <a:t>Spark</a:t>
            </a:r>
            <a:r>
              <a:rPr lang="cs-CZ" dirty="0"/>
              <a:t> </a:t>
            </a:r>
            <a:r>
              <a:rPr lang="cs-CZ" dirty="0" err="1"/>
              <a:t>breakfast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71689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60E2DA-6095-714E-B081-4AE90694EED4}"/>
              </a:ext>
            </a:extLst>
          </p:cNvPr>
          <p:cNvSpPr/>
          <p:nvPr/>
        </p:nvSpPr>
        <p:spPr>
          <a:xfrm>
            <a:off x="3157268" y="857250"/>
            <a:ext cx="7841411" cy="4534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750386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60E2DA-6095-714E-B081-4AE90694EED4}"/>
              </a:ext>
            </a:extLst>
          </p:cNvPr>
          <p:cNvSpPr/>
          <p:nvPr/>
        </p:nvSpPr>
        <p:spPr>
          <a:xfrm>
            <a:off x="6392174" y="857250"/>
            <a:ext cx="4606505" cy="4534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57662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60E2DA-6095-714E-B081-4AE90694EED4}"/>
              </a:ext>
            </a:extLst>
          </p:cNvPr>
          <p:cNvSpPr/>
          <p:nvPr/>
        </p:nvSpPr>
        <p:spPr>
          <a:xfrm>
            <a:off x="7936301" y="857250"/>
            <a:ext cx="3062377" cy="4534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61747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</p:spTree>
    <p:extLst>
      <p:ext uri="{BB962C8B-B14F-4D97-AF65-F5344CB8AC3E}">
        <p14:creationId xmlns:p14="http://schemas.microsoft.com/office/powerpoint/2010/main" val="1542246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EFB853-91A8-BC47-9FFA-D0EC5B50F26B}"/>
              </a:ext>
            </a:extLst>
          </p:cNvPr>
          <p:cNvSpPr txBox="1"/>
          <p:nvPr/>
        </p:nvSpPr>
        <p:spPr>
          <a:xfrm>
            <a:off x="2915728" y="3696418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92B756-5EB4-B241-81E4-38542C5633DC}"/>
              </a:ext>
            </a:extLst>
          </p:cNvPr>
          <p:cNvSpPr txBox="1"/>
          <p:nvPr/>
        </p:nvSpPr>
        <p:spPr>
          <a:xfrm>
            <a:off x="2915727" y="3145931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1F41C3-46F0-9C49-BF2C-F8B58CB49CB9}"/>
              </a:ext>
            </a:extLst>
          </p:cNvPr>
          <p:cNvSpPr txBox="1"/>
          <p:nvPr/>
        </p:nvSpPr>
        <p:spPr>
          <a:xfrm>
            <a:off x="2915726" y="2501356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527692-E8D8-EE47-ADB0-1DDC3FAFF06C}"/>
              </a:ext>
            </a:extLst>
          </p:cNvPr>
          <p:cNvSpPr txBox="1"/>
          <p:nvPr/>
        </p:nvSpPr>
        <p:spPr>
          <a:xfrm>
            <a:off x="5776822" y="2174353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51D6C2-DC17-C34B-9903-B45B27C21F17}"/>
              </a:ext>
            </a:extLst>
          </p:cNvPr>
          <p:cNvSpPr txBox="1"/>
          <p:nvPr/>
        </p:nvSpPr>
        <p:spPr>
          <a:xfrm>
            <a:off x="5776822" y="3244334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2729AA-9763-544F-B208-83F1746550EA}"/>
              </a:ext>
            </a:extLst>
          </p:cNvPr>
          <p:cNvSpPr txBox="1"/>
          <p:nvPr/>
        </p:nvSpPr>
        <p:spPr>
          <a:xfrm>
            <a:off x="5709946" y="4253210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D0546B-B721-F049-8805-C2A0ECE4A227}"/>
              </a:ext>
            </a:extLst>
          </p:cNvPr>
          <p:cNvSpPr txBox="1"/>
          <p:nvPr/>
        </p:nvSpPr>
        <p:spPr>
          <a:xfrm>
            <a:off x="6423801" y="2023390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BF137E-FA99-874C-81A1-9B3706AC1B82}"/>
              </a:ext>
            </a:extLst>
          </p:cNvPr>
          <p:cNvSpPr txBox="1"/>
          <p:nvPr/>
        </p:nvSpPr>
        <p:spPr>
          <a:xfrm>
            <a:off x="6400057" y="2749916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DE2B3C-F45C-B141-962A-CA26A5100B79}"/>
              </a:ext>
            </a:extLst>
          </p:cNvPr>
          <p:cNvSpPr txBox="1"/>
          <p:nvPr/>
        </p:nvSpPr>
        <p:spPr>
          <a:xfrm>
            <a:off x="6400056" y="3533785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295DB8-83CE-E645-A931-C1745899C5D2}"/>
              </a:ext>
            </a:extLst>
          </p:cNvPr>
          <p:cNvSpPr txBox="1"/>
          <p:nvPr/>
        </p:nvSpPr>
        <p:spPr>
          <a:xfrm>
            <a:off x="6400055" y="4314315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2FCEF0-CA25-E44A-BA07-927D2DC48447}"/>
              </a:ext>
            </a:extLst>
          </p:cNvPr>
          <p:cNvSpPr txBox="1"/>
          <p:nvPr/>
        </p:nvSpPr>
        <p:spPr>
          <a:xfrm>
            <a:off x="8847826" y="2174353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E2EF8E-15C0-A940-AB8A-A228E9C7A56F}"/>
              </a:ext>
            </a:extLst>
          </p:cNvPr>
          <p:cNvSpPr txBox="1"/>
          <p:nvPr/>
        </p:nvSpPr>
        <p:spPr>
          <a:xfrm>
            <a:off x="8882330" y="2749917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B30660-3452-524C-812E-25266A1F8A86}"/>
              </a:ext>
            </a:extLst>
          </p:cNvPr>
          <p:cNvSpPr txBox="1"/>
          <p:nvPr/>
        </p:nvSpPr>
        <p:spPr>
          <a:xfrm>
            <a:off x="8882330" y="3511752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9B9BB3-92F8-BA4C-84A1-8EC0580768DC}"/>
              </a:ext>
            </a:extLst>
          </p:cNvPr>
          <p:cNvSpPr txBox="1"/>
          <p:nvPr/>
        </p:nvSpPr>
        <p:spPr>
          <a:xfrm>
            <a:off x="8882330" y="4028119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FFE995-86D4-E140-814B-81412D58D27D}"/>
              </a:ext>
            </a:extLst>
          </p:cNvPr>
          <p:cNvSpPr txBox="1"/>
          <p:nvPr/>
        </p:nvSpPr>
        <p:spPr>
          <a:xfrm>
            <a:off x="5700990" y="4774512"/>
            <a:ext cx="1520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1783613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RDD – Resilient Distributed Dataset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534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268C5A-5862-1547-80FB-FF4FDDBD005D}"/>
              </a:ext>
            </a:extLst>
          </p:cNvPr>
          <p:cNvSpPr/>
          <p:nvPr/>
        </p:nvSpPr>
        <p:spPr>
          <a:xfrm>
            <a:off x="1098368" y="2166257"/>
            <a:ext cx="1637211" cy="566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2EEA1-4BC4-764B-982B-832F89F48FD9}"/>
              </a:ext>
            </a:extLst>
          </p:cNvPr>
          <p:cNvSpPr/>
          <p:nvPr/>
        </p:nvSpPr>
        <p:spPr>
          <a:xfrm>
            <a:off x="1099457" y="1602377"/>
            <a:ext cx="1637211" cy="56605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bg1">
                    <a:lumMod val="95000"/>
                  </a:schemeClr>
                </a:solidFill>
              </a:rPr>
              <a:t>Partition2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CE238B-C8B1-8B42-95C7-10FCC3D1976A}"/>
              </a:ext>
            </a:extLst>
          </p:cNvPr>
          <p:cNvSpPr/>
          <p:nvPr/>
        </p:nvSpPr>
        <p:spPr>
          <a:xfrm>
            <a:off x="1099458" y="1036320"/>
            <a:ext cx="1637211" cy="566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CA7BA9-89FF-EE4D-82AB-E76683AE3748}"/>
              </a:ext>
            </a:extLst>
          </p:cNvPr>
          <p:cNvSpPr/>
          <p:nvPr/>
        </p:nvSpPr>
        <p:spPr>
          <a:xfrm>
            <a:off x="5791200" y="3472542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B5421A-467A-8449-85E0-289DF1CB9350}"/>
              </a:ext>
            </a:extLst>
          </p:cNvPr>
          <p:cNvSpPr/>
          <p:nvPr/>
        </p:nvSpPr>
        <p:spPr>
          <a:xfrm>
            <a:off x="3452949" y="3472543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03A57-EE70-6947-B6BC-EA6EC98462E9}"/>
              </a:ext>
            </a:extLst>
          </p:cNvPr>
          <p:cNvSpPr/>
          <p:nvPr/>
        </p:nvSpPr>
        <p:spPr>
          <a:xfrm>
            <a:off x="5630091" y="1188720"/>
            <a:ext cx="1741714" cy="107986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Driver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7E06110-18E8-DA4E-A90C-7F5F08AF2921}"/>
              </a:ext>
            </a:extLst>
          </p:cNvPr>
          <p:cNvSpPr/>
          <p:nvPr/>
        </p:nvSpPr>
        <p:spPr>
          <a:xfrm>
            <a:off x="8129451" y="3429000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Executor3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4CED0C1-C664-9A40-A743-98C3C2DA4C5B}"/>
              </a:ext>
            </a:extLst>
          </p:cNvPr>
          <p:cNvCxnSpPr/>
          <p:nvPr/>
        </p:nvCxnSpPr>
        <p:spPr>
          <a:xfrm flipH="1">
            <a:off x="4789714" y="2268583"/>
            <a:ext cx="1001486" cy="101454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FDC1AD-559E-104B-BD90-1925CD5B1D3F}"/>
              </a:ext>
            </a:extLst>
          </p:cNvPr>
          <p:cNvCxnSpPr>
            <a:cxnSpLocks/>
          </p:cNvCxnSpPr>
          <p:nvPr/>
        </p:nvCxnSpPr>
        <p:spPr>
          <a:xfrm>
            <a:off x="6653349" y="2399215"/>
            <a:ext cx="0" cy="82295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F4A17-71CB-4947-865E-3B2BB04D878E}"/>
              </a:ext>
            </a:extLst>
          </p:cNvPr>
          <p:cNvCxnSpPr>
            <a:cxnSpLocks/>
          </p:cNvCxnSpPr>
          <p:nvPr/>
        </p:nvCxnSpPr>
        <p:spPr>
          <a:xfrm>
            <a:off x="7330440" y="2268583"/>
            <a:ext cx="1221377" cy="95358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E54D081-1E5D-384C-BA13-AD051D66C567}"/>
              </a:ext>
            </a:extLst>
          </p:cNvPr>
          <p:cNvSpPr txBox="1"/>
          <p:nvPr/>
        </p:nvSpPr>
        <p:spPr>
          <a:xfrm>
            <a:off x="1098367" y="383960"/>
            <a:ext cx="163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Dataset</a:t>
            </a:r>
            <a:endParaRPr lang="cs-CZ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443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268C5A-5862-1547-80FB-FF4FDDBD005D}"/>
              </a:ext>
            </a:extLst>
          </p:cNvPr>
          <p:cNvSpPr/>
          <p:nvPr/>
        </p:nvSpPr>
        <p:spPr>
          <a:xfrm>
            <a:off x="1098368" y="2166257"/>
            <a:ext cx="1637211" cy="566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2EEA1-4BC4-764B-982B-832F89F48FD9}"/>
              </a:ext>
            </a:extLst>
          </p:cNvPr>
          <p:cNvSpPr/>
          <p:nvPr/>
        </p:nvSpPr>
        <p:spPr>
          <a:xfrm>
            <a:off x="1099457" y="1602377"/>
            <a:ext cx="1637211" cy="56605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bg1">
                    <a:lumMod val="95000"/>
                  </a:schemeClr>
                </a:solidFill>
              </a:rPr>
              <a:t>Partition2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CE238B-C8B1-8B42-95C7-10FCC3D1976A}"/>
              </a:ext>
            </a:extLst>
          </p:cNvPr>
          <p:cNvSpPr/>
          <p:nvPr/>
        </p:nvSpPr>
        <p:spPr>
          <a:xfrm>
            <a:off x="1099458" y="1036320"/>
            <a:ext cx="1637211" cy="566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CA7BA9-89FF-EE4D-82AB-E76683AE3748}"/>
              </a:ext>
            </a:extLst>
          </p:cNvPr>
          <p:cNvSpPr/>
          <p:nvPr/>
        </p:nvSpPr>
        <p:spPr>
          <a:xfrm>
            <a:off x="5791200" y="3472542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B5421A-467A-8449-85E0-289DF1CB9350}"/>
              </a:ext>
            </a:extLst>
          </p:cNvPr>
          <p:cNvSpPr/>
          <p:nvPr/>
        </p:nvSpPr>
        <p:spPr>
          <a:xfrm>
            <a:off x="3452949" y="3472543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03A57-EE70-6947-B6BC-EA6EC98462E9}"/>
              </a:ext>
            </a:extLst>
          </p:cNvPr>
          <p:cNvSpPr/>
          <p:nvPr/>
        </p:nvSpPr>
        <p:spPr>
          <a:xfrm>
            <a:off x="5630091" y="1188720"/>
            <a:ext cx="1741714" cy="107986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Driver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7E06110-18E8-DA4E-A90C-7F5F08AF2921}"/>
              </a:ext>
            </a:extLst>
          </p:cNvPr>
          <p:cNvSpPr/>
          <p:nvPr/>
        </p:nvSpPr>
        <p:spPr>
          <a:xfrm>
            <a:off x="8129451" y="3429000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80C103-0595-C04E-AD3E-74A5CC811861}"/>
              </a:ext>
            </a:extLst>
          </p:cNvPr>
          <p:cNvSpPr/>
          <p:nvPr/>
        </p:nvSpPr>
        <p:spPr>
          <a:xfrm>
            <a:off x="3082834" y="3559632"/>
            <a:ext cx="6914606" cy="46422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dirty="0" err="1"/>
              <a:t>RDDa</a:t>
            </a:r>
            <a:endParaRPr lang="cs-CZ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8BA9DC-A851-2D44-B42A-537FDA5B60BF}"/>
              </a:ext>
            </a:extLst>
          </p:cNvPr>
          <p:cNvSpPr/>
          <p:nvPr/>
        </p:nvSpPr>
        <p:spPr>
          <a:xfrm>
            <a:off x="3901441" y="3661472"/>
            <a:ext cx="896982" cy="3101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Partition1a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BE13E7-89B4-BB48-A0C3-1262CA62FE09}"/>
              </a:ext>
            </a:extLst>
          </p:cNvPr>
          <p:cNvSpPr/>
          <p:nvPr/>
        </p:nvSpPr>
        <p:spPr>
          <a:xfrm>
            <a:off x="6213566" y="3661472"/>
            <a:ext cx="896982" cy="3101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Partition2a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2C9464F-4FF4-C841-89FB-615D5382333B}"/>
              </a:ext>
            </a:extLst>
          </p:cNvPr>
          <p:cNvSpPr/>
          <p:nvPr/>
        </p:nvSpPr>
        <p:spPr>
          <a:xfrm>
            <a:off x="8551817" y="3644054"/>
            <a:ext cx="896982" cy="3101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Partition3a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4CED0C1-C664-9A40-A743-98C3C2DA4C5B}"/>
              </a:ext>
            </a:extLst>
          </p:cNvPr>
          <p:cNvCxnSpPr/>
          <p:nvPr/>
        </p:nvCxnSpPr>
        <p:spPr>
          <a:xfrm flipH="1">
            <a:off x="4789714" y="2268583"/>
            <a:ext cx="1001486" cy="101454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FDC1AD-559E-104B-BD90-1925CD5B1D3F}"/>
              </a:ext>
            </a:extLst>
          </p:cNvPr>
          <p:cNvCxnSpPr>
            <a:cxnSpLocks/>
          </p:cNvCxnSpPr>
          <p:nvPr/>
        </p:nvCxnSpPr>
        <p:spPr>
          <a:xfrm>
            <a:off x="6653349" y="2399215"/>
            <a:ext cx="0" cy="82295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F4A17-71CB-4947-865E-3B2BB04D878E}"/>
              </a:ext>
            </a:extLst>
          </p:cNvPr>
          <p:cNvCxnSpPr>
            <a:cxnSpLocks/>
          </p:cNvCxnSpPr>
          <p:nvPr/>
        </p:nvCxnSpPr>
        <p:spPr>
          <a:xfrm>
            <a:off x="7330440" y="2268583"/>
            <a:ext cx="1221377" cy="95358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F1FF5AE-9B13-EB45-94F7-29DBB13927B3}"/>
              </a:ext>
            </a:extLst>
          </p:cNvPr>
          <p:cNvCxnSpPr>
            <a:cxnSpLocks/>
          </p:cNvCxnSpPr>
          <p:nvPr/>
        </p:nvCxnSpPr>
        <p:spPr>
          <a:xfrm>
            <a:off x="2831374" y="1804669"/>
            <a:ext cx="3506289" cy="1580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560B383-66BF-6947-95FA-562C52D1857A}"/>
              </a:ext>
            </a:extLst>
          </p:cNvPr>
          <p:cNvCxnSpPr>
            <a:cxnSpLocks/>
          </p:cNvCxnSpPr>
          <p:nvPr/>
        </p:nvCxnSpPr>
        <p:spPr>
          <a:xfrm>
            <a:off x="2856412" y="2451462"/>
            <a:ext cx="1256212" cy="901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C27AA2E-F214-0346-8E9F-157DFC5C4B29}"/>
              </a:ext>
            </a:extLst>
          </p:cNvPr>
          <p:cNvCxnSpPr>
            <a:cxnSpLocks/>
          </p:cNvCxnSpPr>
          <p:nvPr/>
        </p:nvCxnSpPr>
        <p:spPr>
          <a:xfrm>
            <a:off x="2831374" y="1319348"/>
            <a:ext cx="5642066" cy="1987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84B1E79-8591-9947-BA90-72B6159B4082}"/>
              </a:ext>
            </a:extLst>
          </p:cNvPr>
          <p:cNvSpPr txBox="1"/>
          <p:nvPr/>
        </p:nvSpPr>
        <p:spPr>
          <a:xfrm>
            <a:off x="7532915" y="597179"/>
            <a:ext cx="4467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val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RDDa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spark.textFile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file.txt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7ADB44-2437-AB41-BE8E-0061FC99D1FE}"/>
              </a:ext>
            </a:extLst>
          </p:cNvPr>
          <p:cNvSpPr txBox="1"/>
          <p:nvPr/>
        </p:nvSpPr>
        <p:spPr>
          <a:xfrm>
            <a:off x="920932" y="3607077"/>
            <a:ext cx="163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Distributed</a:t>
            </a:r>
            <a:endParaRPr lang="cs-CZ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026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268C5A-5862-1547-80FB-FF4FDDBD005D}"/>
              </a:ext>
            </a:extLst>
          </p:cNvPr>
          <p:cNvSpPr/>
          <p:nvPr/>
        </p:nvSpPr>
        <p:spPr>
          <a:xfrm>
            <a:off x="1098368" y="2166257"/>
            <a:ext cx="1637211" cy="566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2EEA1-4BC4-764B-982B-832F89F48FD9}"/>
              </a:ext>
            </a:extLst>
          </p:cNvPr>
          <p:cNvSpPr/>
          <p:nvPr/>
        </p:nvSpPr>
        <p:spPr>
          <a:xfrm>
            <a:off x="1099457" y="1602377"/>
            <a:ext cx="1637211" cy="56605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bg1">
                    <a:lumMod val="95000"/>
                  </a:schemeClr>
                </a:solidFill>
              </a:rPr>
              <a:t>Partition2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CE238B-C8B1-8B42-95C7-10FCC3D1976A}"/>
              </a:ext>
            </a:extLst>
          </p:cNvPr>
          <p:cNvSpPr/>
          <p:nvPr/>
        </p:nvSpPr>
        <p:spPr>
          <a:xfrm>
            <a:off x="1099458" y="1036320"/>
            <a:ext cx="1637211" cy="566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CA7BA9-89FF-EE4D-82AB-E76683AE3748}"/>
              </a:ext>
            </a:extLst>
          </p:cNvPr>
          <p:cNvSpPr/>
          <p:nvPr/>
        </p:nvSpPr>
        <p:spPr>
          <a:xfrm>
            <a:off x="5791200" y="3472542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B5421A-467A-8449-85E0-289DF1CB9350}"/>
              </a:ext>
            </a:extLst>
          </p:cNvPr>
          <p:cNvSpPr/>
          <p:nvPr/>
        </p:nvSpPr>
        <p:spPr>
          <a:xfrm>
            <a:off x="3452949" y="3472543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03A57-EE70-6947-B6BC-EA6EC98462E9}"/>
              </a:ext>
            </a:extLst>
          </p:cNvPr>
          <p:cNvSpPr/>
          <p:nvPr/>
        </p:nvSpPr>
        <p:spPr>
          <a:xfrm>
            <a:off x="5630091" y="1188720"/>
            <a:ext cx="1741714" cy="107986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Driver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7E06110-18E8-DA4E-A90C-7F5F08AF2921}"/>
              </a:ext>
            </a:extLst>
          </p:cNvPr>
          <p:cNvSpPr/>
          <p:nvPr/>
        </p:nvSpPr>
        <p:spPr>
          <a:xfrm>
            <a:off x="8129451" y="3429000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80C103-0595-C04E-AD3E-74A5CC811861}"/>
              </a:ext>
            </a:extLst>
          </p:cNvPr>
          <p:cNvSpPr/>
          <p:nvPr/>
        </p:nvSpPr>
        <p:spPr>
          <a:xfrm>
            <a:off x="3082834" y="3559632"/>
            <a:ext cx="6914606" cy="46422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dirty="0" err="1"/>
              <a:t>RDDa</a:t>
            </a:r>
            <a:endParaRPr lang="cs-CZ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8BA9DC-A851-2D44-B42A-537FDA5B60BF}"/>
              </a:ext>
            </a:extLst>
          </p:cNvPr>
          <p:cNvSpPr/>
          <p:nvPr/>
        </p:nvSpPr>
        <p:spPr>
          <a:xfrm>
            <a:off x="3901441" y="3661472"/>
            <a:ext cx="896982" cy="3101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Partition1a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BE13E7-89B4-BB48-A0C3-1262CA62FE09}"/>
              </a:ext>
            </a:extLst>
          </p:cNvPr>
          <p:cNvSpPr/>
          <p:nvPr/>
        </p:nvSpPr>
        <p:spPr>
          <a:xfrm>
            <a:off x="6213566" y="3661472"/>
            <a:ext cx="896982" cy="3101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Partition2a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2C9464F-4FF4-C841-89FB-615D5382333B}"/>
              </a:ext>
            </a:extLst>
          </p:cNvPr>
          <p:cNvSpPr/>
          <p:nvPr/>
        </p:nvSpPr>
        <p:spPr>
          <a:xfrm>
            <a:off x="8551817" y="3644054"/>
            <a:ext cx="896982" cy="3101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Partition3a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B5CECD4-F7C8-574B-B98A-80D5F5A4B0FB}"/>
              </a:ext>
            </a:extLst>
          </p:cNvPr>
          <p:cNvSpPr/>
          <p:nvPr/>
        </p:nvSpPr>
        <p:spPr>
          <a:xfrm>
            <a:off x="3074125" y="4423826"/>
            <a:ext cx="6914606" cy="46422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dirty="0" err="1"/>
              <a:t>RDDb</a:t>
            </a:r>
            <a:endParaRPr lang="cs-CZ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77ADF3-EB7F-7A44-A467-60D6EC381842}"/>
              </a:ext>
            </a:extLst>
          </p:cNvPr>
          <p:cNvSpPr/>
          <p:nvPr/>
        </p:nvSpPr>
        <p:spPr>
          <a:xfrm>
            <a:off x="3892732" y="4525666"/>
            <a:ext cx="896982" cy="3101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Partition1b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37D495-0027-3648-9EE8-359C90FE514F}"/>
              </a:ext>
            </a:extLst>
          </p:cNvPr>
          <p:cNvSpPr/>
          <p:nvPr/>
        </p:nvSpPr>
        <p:spPr>
          <a:xfrm>
            <a:off x="6204857" y="4525666"/>
            <a:ext cx="896982" cy="3101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Partition2b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C33FB7-019E-0545-9C0D-5A0710E1EAFC}"/>
              </a:ext>
            </a:extLst>
          </p:cNvPr>
          <p:cNvSpPr/>
          <p:nvPr/>
        </p:nvSpPr>
        <p:spPr>
          <a:xfrm>
            <a:off x="8543108" y="4508248"/>
            <a:ext cx="896982" cy="3101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Partition3b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4CED0C1-C664-9A40-A743-98C3C2DA4C5B}"/>
              </a:ext>
            </a:extLst>
          </p:cNvPr>
          <p:cNvCxnSpPr/>
          <p:nvPr/>
        </p:nvCxnSpPr>
        <p:spPr>
          <a:xfrm flipH="1">
            <a:off x="4789714" y="2268583"/>
            <a:ext cx="1001486" cy="101454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FDC1AD-559E-104B-BD90-1925CD5B1D3F}"/>
              </a:ext>
            </a:extLst>
          </p:cNvPr>
          <p:cNvCxnSpPr>
            <a:cxnSpLocks/>
          </p:cNvCxnSpPr>
          <p:nvPr/>
        </p:nvCxnSpPr>
        <p:spPr>
          <a:xfrm>
            <a:off x="6653349" y="2399215"/>
            <a:ext cx="0" cy="82295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F4A17-71CB-4947-865E-3B2BB04D878E}"/>
              </a:ext>
            </a:extLst>
          </p:cNvPr>
          <p:cNvCxnSpPr>
            <a:cxnSpLocks/>
          </p:cNvCxnSpPr>
          <p:nvPr/>
        </p:nvCxnSpPr>
        <p:spPr>
          <a:xfrm>
            <a:off x="7330440" y="2268583"/>
            <a:ext cx="1221377" cy="95358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F1FF5AE-9B13-EB45-94F7-29DBB13927B3}"/>
              </a:ext>
            </a:extLst>
          </p:cNvPr>
          <p:cNvCxnSpPr>
            <a:cxnSpLocks/>
          </p:cNvCxnSpPr>
          <p:nvPr/>
        </p:nvCxnSpPr>
        <p:spPr>
          <a:xfrm>
            <a:off x="2831374" y="1804669"/>
            <a:ext cx="3506289" cy="1580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560B383-66BF-6947-95FA-562C52D1857A}"/>
              </a:ext>
            </a:extLst>
          </p:cNvPr>
          <p:cNvCxnSpPr>
            <a:cxnSpLocks/>
          </p:cNvCxnSpPr>
          <p:nvPr/>
        </p:nvCxnSpPr>
        <p:spPr>
          <a:xfrm>
            <a:off x="2856412" y="2451462"/>
            <a:ext cx="1256212" cy="901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C27AA2E-F214-0346-8E9F-157DFC5C4B29}"/>
              </a:ext>
            </a:extLst>
          </p:cNvPr>
          <p:cNvCxnSpPr>
            <a:cxnSpLocks/>
          </p:cNvCxnSpPr>
          <p:nvPr/>
        </p:nvCxnSpPr>
        <p:spPr>
          <a:xfrm>
            <a:off x="2831374" y="1319348"/>
            <a:ext cx="5642066" cy="1987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B596A061-6408-7640-8FB0-A12FA53076AE}"/>
              </a:ext>
            </a:extLst>
          </p:cNvPr>
          <p:cNvCxnSpPr>
            <a:cxnSpLocks/>
            <a:stCxn id="16" idx="1"/>
            <a:endCxn id="17" idx="1"/>
          </p:cNvCxnSpPr>
          <p:nvPr/>
        </p:nvCxnSpPr>
        <p:spPr>
          <a:xfrm rot="10800000" flipV="1">
            <a:off x="3074126" y="3791743"/>
            <a:ext cx="8709" cy="864194"/>
          </a:xfrm>
          <a:prstGeom prst="curvedConnector3">
            <a:avLst>
              <a:gd name="adj1" fmla="val 272487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84B1E79-8591-9947-BA90-72B6159B4082}"/>
              </a:ext>
            </a:extLst>
          </p:cNvPr>
          <p:cNvSpPr txBox="1"/>
          <p:nvPr/>
        </p:nvSpPr>
        <p:spPr>
          <a:xfrm>
            <a:off x="7532915" y="597179"/>
            <a:ext cx="4467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val </a:t>
            </a:r>
            <a:r>
              <a:rPr lang="cs-CZ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RDDa</a:t>
            </a:r>
            <a:r>
              <a:rPr lang="cs-C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cs-CZ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spark.textFile</a:t>
            </a:r>
            <a:r>
              <a:rPr lang="cs-C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cs-CZ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file.txt</a:t>
            </a:r>
            <a:r>
              <a:rPr lang="cs-C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RDDb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RDDa.flatMap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(line =&gt;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line.split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 "))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CBF38DA-0875-5B4F-82C6-6F6E00ABE2B1}"/>
              </a:ext>
            </a:extLst>
          </p:cNvPr>
          <p:cNvSpPr txBox="1"/>
          <p:nvPr/>
        </p:nvSpPr>
        <p:spPr>
          <a:xfrm>
            <a:off x="849086" y="3602268"/>
            <a:ext cx="163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Immutable</a:t>
            </a:r>
            <a:endParaRPr lang="cs-CZ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436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268C5A-5862-1547-80FB-FF4FDDBD005D}"/>
              </a:ext>
            </a:extLst>
          </p:cNvPr>
          <p:cNvSpPr/>
          <p:nvPr/>
        </p:nvSpPr>
        <p:spPr>
          <a:xfrm>
            <a:off x="1098368" y="2166257"/>
            <a:ext cx="1637211" cy="566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2EEA1-4BC4-764B-982B-832F89F48FD9}"/>
              </a:ext>
            </a:extLst>
          </p:cNvPr>
          <p:cNvSpPr/>
          <p:nvPr/>
        </p:nvSpPr>
        <p:spPr>
          <a:xfrm>
            <a:off x="1099457" y="1602377"/>
            <a:ext cx="1637211" cy="56605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bg1">
                    <a:lumMod val="95000"/>
                  </a:schemeClr>
                </a:solidFill>
              </a:rPr>
              <a:t>Partition2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CE238B-C8B1-8B42-95C7-10FCC3D1976A}"/>
              </a:ext>
            </a:extLst>
          </p:cNvPr>
          <p:cNvSpPr/>
          <p:nvPr/>
        </p:nvSpPr>
        <p:spPr>
          <a:xfrm>
            <a:off x="1099458" y="1036320"/>
            <a:ext cx="1637211" cy="566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CA7BA9-89FF-EE4D-82AB-E76683AE3748}"/>
              </a:ext>
            </a:extLst>
          </p:cNvPr>
          <p:cNvSpPr/>
          <p:nvPr/>
        </p:nvSpPr>
        <p:spPr>
          <a:xfrm>
            <a:off x="5791200" y="3472542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B5421A-467A-8449-85E0-289DF1CB9350}"/>
              </a:ext>
            </a:extLst>
          </p:cNvPr>
          <p:cNvSpPr/>
          <p:nvPr/>
        </p:nvSpPr>
        <p:spPr>
          <a:xfrm>
            <a:off x="3452949" y="3472543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03A57-EE70-6947-B6BC-EA6EC98462E9}"/>
              </a:ext>
            </a:extLst>
          </p:cNvPr>
          <p:cNvSpPr/>
          <p:nvPr/>
        </p:nvSpPr>
        <p:spPr>
          <a:xfrm>
            <a:off x="5630091" y="1188720"/>
            <a:ext cx="1741714" cy="107986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Driver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7E06110-18E8-DA4E-A90C-7F5F08AF2921}"/>
              </a:ext>
            </a:extLst>
          </p:cNvPr>
          <p:cNvSpPr/>
          <p:nvPr/>
        </p:nvSpPr>
        <p:spPr>
          <a:xfrm>
            <a:off x="8129451" y="3429000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80C103-0595-C04E-AD3E-74A5CC811861}"/>
              </a:ext>
            </a:extLst>
          </p:cNvPr>
          <p:cNvSpPr/>
          <p:nvPr/>
        </p:nvSpPr>
        <p:spPr>
          <a:xfrm>
            <a:off x="3082834" y="3559631"/>
            <a:ext cx="4937760" cy="83819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dirty="0" err="1"/>
              <a:t>RDDa</a:t>
            </a:r>
            <a:endParaRPr lang="cs-CZ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8BA9DC-A851-2D44-B42A-537FDA5B60BF}"/>
              </a:ext>
            </a:extLst>
          </p:cNvPr>
          <p:cNvSpPr/>
          <p:nvPr/>
        </p:nvSpPr>
        <p:spPr>
          <a:xfrm>
            <a:off x="3901441" y="3661472"/>
            <a:ext cx="896982" cy="3101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Partition1a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BE13E7-89B4-BB48-A0C3-1262CA62FE09}"/>
              </a:ext>
            </a:extLst>
          </p:cNvPr>
          <p:cNvSpPr/>
          <p:nvPr/>
        </p:nvSpPr>
        <p:spPr>
          <a:xfrm>
            <a:off x="6213566" y="3661472"/>
            <a:ext cx="896982" cy="3101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Partition2a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2C9464F-4FF4-C841-89FB-615D5382333B}"/>
              </a:ext>
            </a:extLst>
          </p:cNvPr>
          <p:cNvSpPr/>
          <p:nvPr/>
        </p:nvSpPr>
        <p:spPr>
          <a:xfrm>
            <a:off x="3892732" y="3971600"/>
            <a:ext cx="896982" cy="3101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Partition3a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4CED0C1-C664-9A40-A743-98C3C2DA4C5B}"/>
              </a:ext>
            </a:extLst>
          </p:cNvPr>
          <p:cNvCxnSpPr/>
          <p:nvPr/>
        </p:nvCxnSpPr>
        <p:spPr>
          <a:xfrm flipH="1">
            <a:off x="4789714" y="2268583"/>
            <a:ext cx="1001486" cy="101454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FDC1AD-559E-104B-BD90-1925CD5B1D3F}"/>
              </a:ext>
            </a:extLst>
          </p:cNvPr>
          <p:cNvCxnSpPr>
            <a:cxnSpLocks/>
          </p:cNvCxnSpPr>
          <p:nvPr/>
        </p:nvCxnSpPr>
        <p:spPr>
          <a:xfrm>
            <a:off x="6653349" y="2399215"/>
            <a:ext cx="0" cy="82295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F4A17-71CB-4947-865E-3B2BB04D878E}"/>
              </a:ext>
            </a:extLst>
          </p:cNvPr>
          <p:cNvCxnSpPr>
            <a:cxnSpLocks/>
          </p:cNvCxnSpPr>
          <p:nvPr/>
        </p:nvCxnSpPr>
        <p:spPr>
          <a:xfrm>
            <a:off x="7330440" y="2268583"/>
            <a:ext cx="1221377" cy="95358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F1FF5AE-9B13-EB45-94F7-29DBB13927B3}"/>
              </a:ext>
            </a:extLst>
          </p:cNvPr>
          <p:cNvCxnSpPr>
            <a:cxnSpLocks/>
          </p:cNvCxnSpPr>
          <p:nvPr/>
        </p:nvCxnSpPr>
        <p:spPr>
          <a:xfrm>
            <a:off x="2831374" y="1804669"/>
            <a:ext cx="3506289" cy="1580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560B383-66BF-6947-95FA-562C52D1857A}"/>
              </a:ext>
            </a:extLst>
          </p:cNvPr>
          <p:cNvCxnSpPr>
            <a:cxnSpLocks/>
          </p:cNvCxnSpPr>
          <p:nvPr/>
        </p:nvCxnSpPr>
        <p:spPr>
          <a:xfrm>
            <a:off x="2856412" y="2451462"/>
            <a:ext cx="1256212" cy="901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C27AA2E-F214-0346-8E9F-157DFC5C4B29}"/>
              </a:ext>
            </a:extLst>
          </p:cNvPr>
          <p:cNvCxnSpPr>
            <a:cxnSpLocks/>
          </p:cNvCxnSpPr>
          <p:nvPr/>
        </p:nvCxnSpPr>
        <p:spPr>
          <a:xfrm>
            <a:off x="2831374" y="1319348"/>
            <a:ext cx="1427117" cy="2026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84B1E79-8591-9947-BA90-72B6159B4082}"/>
              </a:ext>
            </a:extLst>
          </p:cNvPr>
          <p:cNvSpPr txBox="1"/>
          <p:nvPr/>
        </p:nvSpPr>
        <p:spPr>
          <a:xfrm>
            <a:off x="7532915" y="597179"/>
            <a:ext cx="4467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val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RDDa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spark.textFile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file.txt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2" name="Multiply 1">
            <a:extLst>
              <a:ext uri="{FF2B5EF4-FFF2-40B4-BE49-F238E27FC236}">
                <a16:creationId xmlns:a16="http://schemas.microsoft.com/office/drawing/2014/main" id="{D508653A-5AF3-3549-9830-1ECAB8B84B5F}"/>
              </a:ext>
            </a:extLst>
          </p:cNvPr>
          <p:cNvSpPr/>
          <p:nvPr/>
        </p:nvSpPr>
        <p:spPr>
          <a:xfrm>
            <a:off x="7668985" y="3134062"/>
            <a:ext cx="2662646" cy="2074688"/>
          </a:xfrm>
          <a:prstGeom prst="mathMultiply">
            <a:avLst/>
          </a:prstGeom>
          <a:solidFill>
            <a:srgbClr val="FF0000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7A17D-4620-2441-9218-821E1553FF6B}"/>
              </a:ext>
            </a:extLst>
          </p:cNvPr>
          <p:cNvSpPr txBox="1"/>
          <p:nvPr/>
        </p:nvSpPr>
        <p:spPr>
          <a:xfrm>
            <a:off x="6932023" y="5208750"/>
            <a:ext cx="1698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Resilient</a:t>
            </a:r>
            <a:endParaRPr lang="cs-CZ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053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658EE-4498-0A4E-8346-84386E014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Spark good for?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469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DAG – Directed Acyclic Graph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004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824E69D-5983-EC45-8244-253591033726}"/>
              </a:ext>
            </a:extLst>
          </p:cNvPr>
          <p:cNvSpPr/>
          <p:nvPr/>
        </p:nvSpPr>
        <p:spPr>
          <a:xfrm>
            <a:off x="1464644" y="278261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8C11D9C-EC2B-C049-95F9-48B961028E14}"/>
              </a:ext>
            </a:extLst>
          </p:cNvPr>
          <p:cNvSpPr/>
          <p:nvPr/>
        </p:nvSpPr>
        <p:spPr>
          <a:xfrm>
            <a:off x="281784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5CC35B2-498E-AB45-800F-6BFBF130FDB9}"/>
              </a:ext>
            </a:extLst>
          </p:cNvPr>
          <p:cNvSpPr/>
          <p:nvPr/>
        </p:nvSpPr>
        <p:spPr>
          <a:xfrm>
            <a:off x="2823101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8C3E2AFE-4429-0A4E-A2F2-AE30E0A39F44}"/>
              </a:ext>
            </a:extLst>
          </p:cNvPr>
          <p:cNvCxnSpPr>
            <a:stCxn id="5" idx="6"/>
            <a:endCxn id="6" idx="2"/>
          </p:cNvCxnSpPr>
          <p:nvPr/>
        </p:nvCxnSpPr>
        <p:spPr>
          <a:xfrm flipV="1">
            <a:off x="2145660" y="2028496"/>
            <a:ext cx="672188" cy="10773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16F4CC82-BCA8-7A44-A332-256631A72D80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2145660" y="3105806"/>
            <a:ext cx="677441" cy="10773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4C2F43F-CE6D-664D-943C-CB3B36AD8AAF}"/>
              </a:ext>
            </a:extLst>
          </p:cNvPr>
          <p:cNvCxnSpPr>
            <a:cxnSpLocks/>
            <a:stCxn id="6" idx="6"/>
            <a:endCxn id="24" idx="2"/>
          </p:cNvCxnSpPr>
          <p:nvPr/>
        </p:nvCxnSpPr>
        <p:spPr>
          <a:xfrm>
            <a:off x="3498864" y="2028496"/>
            <a:ext cx="682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A88A7B2-4F61-4148-B50E-97AA33B9DEB5}"/>
              </a:ext>
            </a:extLst>
          </p:cNvPr>
          <p:cNvCxnSpPr>
            <a:cxnSpLocks/>
            <a:stCxn id="7" idx="6"/>
            <a:endCxn id="44" idx="2"/>
          </p:cNvCxnSpPr>
          <p:nvPr/>
        </p:nvCxnSpPr>
        <p:spPr>
          <a:xfrm>
            <a:off x="3504117" y="4183117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AC319850-E8E3-334A-91A6-1C971D870426}"/>
              </a:ext>
            </a:extLst>
          </p:cNvPr>
          <p:cNvSpPr/>
          <p:nvPr/>
        </p:nvSpPr>
        <p:spPr>
          <a:xfrm>
            <a:off x="418155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465986-E3A2-6047-B15C-A50F0C7EE4E1}"/>
              </a:ext>
            </a:extLst>
          </p:cNvPr>
          <p:cNvSpPr/>
          <p:nvPr/>
        </p:nvSpPr>
        <p:spPr>
          <a:xfrm>
            <a:off x="5540015" y="951186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0ACCB0C-3A61-0249-B459-AA44CA08C9E1}"/>
              </a:ext>
            </a:extLst>
          </p:cNvPr>
          <p:cNvSpPr/>
          <p:nvPr/>
        </p:nvSpPr>
        <p:spPr>
          <a:xfrm>
            <a:off x="5540015" y="2351690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2772E05A-6FA4-5B4A-9A20-B29BA938DA4D}"/>
              </a:ext>
            </a:extLst>
          </p:cNvPr>
          <p:cNvCxnSpPr>
            <a:stCxn id="24" idx="6"/>
            <a:endCxn id="25" idx="2"/>
          </p:cNvCxnSpPr>
          <p:nvPr/>
        </p:nvCxnSpPr>
        <p:spPr>
          <a:xfrm flipV="1">
            <a:off x="4862574" y="1274380"/>
            <a:ext cx="677441" cy="7541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64DB11C2-77C2-3241-A0CA-704FDD7BDEF7}"/>
              </a:ext>
            </a:extLst>
          </p:cNvPr>
          <p:cNvCxnSpPr>
            <a:stCxn id="24" idx="6"/>
            <a:endCxn id="26" idx="2"/>
          </p:cNvCxnSpPr>
          <p:nvPr/>
        </p:nvCxnSpPr>
        <p:spPr>
          <a:xfrm>
            <a:off x="4862574" y="2028496"/>
            <a:ext cx="677441" cy="6463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542DB78-0A95-5B44-B945-6F90555586C2}"/>
              </a:ext>
            </a:extLst>
          </p:cNvPr>
          <p:cNvSpPr/>
          <p:nvPr/>
        </p:nvSpPr>
        <p:spPr>
          <a:xfrm>
            <a:off x="6903725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5D6C85E-56FD-464F-95A7-D282BC54CAE3}"/>
              </a:ext>
            </a:extLst>
          </p:cNvPr>
          <p:cNvCxnSpPr>
            <a:cxnSpLocks/>
            <a:stCxn id="25" idx="6"/>
            <a:endCxn id="32" idx="2"/>
          </p:cNvCxnSpPr>
          <p:nvPr/>
        </p:nvCxnSpPr>
        <p:spPr>
          <a:xfrm>
            <a:off x="6221031" y="1274380"/>
            <a:ext cx="682694" cy="7002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9F8B8D5-EDFE-B44D-BA99-5765B54E1C99}"/>
              </a:ext>
            </a:extLst>
          </p:cNvPr>
          <p:cNvCxnSpPr>
            <a:cxnSpLocks/>
            <a:stCxn id="26" idx="6"/>
            <a:endCxn id="32" idx="2"/>
          </p:cNvCxnSpPr>
          <p:nvPr/>
        </p:nvCxnSpPr>
        <p:spPr>
          <a:xfrm flipV="1">
            <a:off x="6221031" y="1974632"/>
            <a:ext cx="682694" cy="7002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86F0A91-880A-B642-89F3-8451A9C522E0}"/>
              </a:ext>
            </a:extLst>
          </p:cNvPr>
          <p:cNvCxnSpPr>
            <a:cxnSpLocks/>
            <a:stCxn id="32" idx="6"/>
            <a:endCxn id="48" idx="2"/>
          </p:cNvCxnSpPr>
          <p:nvPr/>
        </p:nvCxnSpPr>
        <p:spPr>
          <a:xfrm>
            <a:off x="7584741" y="1974632"/>
            <a:ext cx="5055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6C1A0AA4-F9D8-C84E-9D3E-C8C205E9168A}"/>
              </a:ext>
            </a:extLst>
          </p:cNvPr>
          <p:cNvSpPr/>
          <p:nvPr/>
        </p:nvSpPr>
        <p:spPr>
          <a:xfrm>
            <a:off x="1620619" y="2930656"/>
            <a:ext cx="369066" cy="3503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B5A8192-A28A-6D49-AE6E-A482571B2CA2}"/>
              </a:ext>
            </a:extLst>
          </p:cNvPr>
          <p:cNvSpPr/>
          <p:nvPr/>
        </p:nvSpPr>
        <p:spPr>
          <a:xfrm>
            <a:off x="4181558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1D8F17-7161-3342-8AE3-A1275936FD3C}"/>
              </a:ext>
            </a:extLst>
          </p:cNvPr>
          <p:cNvSpPr/>
          <p:nvPr/>
        </p:nvSpPr>
        <p:spPr>
          <a:xfrm>
            <a:off x="4337533" y="4007967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3A3C268-CF7F-6F4E-BE33-977032B5439F}"/>
              </a:ext>
            </a:extLst>
          </p:cNvPr>
          <p:cNvSpPr/>
          <p:nvPr/>
        </p:nvSpPr>
        <p:spPr>
          <a:xfrm>
            <a:off x="8090301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A4B8B9F-1431-F840-BFE7-85500E565A5D}"/>
              </a:ext>
            </a:extLst>
          </p:cNvPr>
          <p:cNvSpPr/>
          <p:nvPr/>
        </p:nvSpPr>
        <p:spPr>
          <a:xfrm>
            <a:off x="8246276" y="179948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633315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824E69D-5983-EC45-8244-253591033726}"/>
              </a:ext>
            </a:extLst>
          </p:cNvPr>
          <p:cNvSpPr/>
          <p:nvPr/>
        </p:nvSpPr>
        <p:spPr>
          <a:xfrm>
            <a:off x="1464644" y="278261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8C11D9C-EC2B-C049-95F9-48B961028E14}"/>
              </a:ext>
            </a:extLst>
          </p:cNvPr>
          <p:cNvSpPr/>
          <p:nvPr/>
        </p:nvSpPr>
        <p:spPr>
          <a:xfrm>
            <a:off x="281784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5CC35B2-498E-AB45-800F-6BFBF130FDB9}"/>
              </a:ext>
            </a:extLst>
          </p:cNvPr>
          <p:cNvSpPr/>
          <p:nvPr/>
        </p:nvSpPr>
        <p:spPr>
          <a:xfrm>
            <a:off x="2823101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8C3E2AFE-4429-0A4E-A2F2-AE30E0A39F44}"/>
              </a:ext>
            </a:extLst>
          </p:cNvPr>
          <p:cNvCxnSpPr>
            <a:stCxn id="5" idx="6"/>
            <a:endCxn id="6" idx="2"/>
          </p:cNvCxnSpPr>
          <p:nvPr/>
        </p:nvCxnSpPr>
        <p:spPr>
          <a:xfrm flipV="1">
            <a:off x="2145660" y="2028496"/>
            <a:ext cx="672188" cy="10773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16F4CC82-BCA8-7A44-A332-256631A72D80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2145660" y="3105806"/>
            <a:ext cx="677441" cy="10773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4C2F43F-CE6D-664D-943C-CB3B36AD8AAF}"/>
              </a:ext>
            </a:extLst>
          </p:cNvPr>
          <p:cNvCxnSpPr>
            <a:cxnSpLocks/>
            <a:stCxn id="6" idx="6"/>
            <a:endCxn id="24" idx="2"/>
          </p:cNvCxnSpPr>
          <p:nvPr/>
        </p:nvCxnSpPr>
        <p:spPr>
          <a:xfrm>
            <a:off x="3498864" y="2028496"/>
            <a:ext cx="682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A88A7B2-4F61-4148-B50E-97AA33B9DEB5}"/>
              </a:ext>
            </a:extLst>
          </p:cNvPr>
          <p:cNvCxnSpPr>
            <a:cxnSpLocks/>
            <a:stCxn id="7" idx="6"/>
            <a:endCxn id="44" idx="2"/>
          </p:cNvCxnSpPr>
          <p:nvPr/>
        </p:nvCxnSpPr>
        <p:spPr>
          <a:xfrm>
            <a:off x="3504117" y="4183117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AC319850-E8E3-334A-91A6-1C971D870426}"/>
              </a:ext>
            </a:extLst>
          </p:cNvPr>
          <p:cNvSpPr/>
          <p:nvPr/>
        </p:nvSpPr>
        <p:spPr>
          <a:xfrm>
            <a:off x="418155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465986-E3A2-6047-B15C-A50F0C7EE4E1}"/>
              </a:ext>
            </a:extLst>
          </p:cNvPr>
          <p:cNvSpPr/>
          <p:nvPr/>
        </p:nvSpPr>
        <p:spPr>
          <a:xfrm>
            <a:off x="5540015" y="951186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0ACCB0C-3A61-0249-B459-AA44CA08C9E1}"/>
              </a:ext>
            </a:extLst>
          </p:cNvPr>
          <p:cNvSpPr/>
          <p:nvPr/>
        </p:nvSpPr>
        <p:spPr>
          <a:xfrm>
            <a:off x="5540015" y="2351690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2772E05A-6FA4-5B4A-9A20-B29BA938DA4D}"/>
              </a:ext>
            </a:extLst>
          </p:cNvPr>
          <p:cNvCxnSpPr>
            <a:stCxn id="24" idx="6"/>
            <a:endCxn id="25" idx="2"/>
          </p:cNvCxnSpPr>
          <p:nvPr/>
        </p:nvCxnSpPr>
        <p:spPr>
          <a:xfrm flipV="1">
            <a:off x="4862574" y="1274380"/>
            <a:ext cx="677441" cy="7541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64DB11C2-77C2-3241-A0CA-704FDD7BDEF7}"/>
              </a:ext>
            </a:extLst>
          </p:cNvPr>
          <p:cNvCxnSpPr>
            <a:stCxn id="24" idx="6"/>
            <a:endCxn id="26" idx="2"/>
          </p:cNvCxnSpPr>
          <p:nvPr/>
        </p:nvCxnSpPr>
        <p:spPr>
          <a:xfrm>
            <a:off x="4862574" y="2028496"/>
            <a:ext cx="677441" cy="6463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542DB78-0A95-5B44-B945-6F90555586C2}"/>
              </a:ext>
            </a:extLst>
          </p:cNvPr>
          <p:cNvSpPr/>
          <p:nvPr/>
        </p:nvSpPr>
        <p:spPr>
          <a:xfrm>
            <a:off x="6903725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5D6C85E-56FD-464F-95A7-D282BC54CAE3}"/>
              </a:ext>
            </a:extLst>
          </p:cNvPr>
          <p:cNvCxnSpPr>
            <a:cxnSpLocks/>
            <a:stCxn id="25" idx="6"/>
            <a:endCxn id="32" idx="2"/>
          </p:cNvCxnSpPr>
          <p:nvPr/>
        </p:nvCxnSpPr>
        <p:spPr>
          <a:xfrm>
            <a:off x="6221031" y="1274380"/>
            <a:ext cx="682694" cy="7002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9F8B8D5-EDFE-B44D-BA99-5765B54E1C99}"/>
              </a:ext>
            </a:extLst>
          </p:cNvPr>
          <p:cNvCxnSpPr>
            <a:cxnSpLocks/>
            <a:stCxn id="26" idx="6"/>
            <a:endCxn id="32" idx="2"/>
          </p:cNvCxnSpPr>
          <p:nvPr/>
        </p:nvCxnSpPr>
        <p:spPr>
          <a:xfrm flipV="1">
            <a:off x="6221031" y="1974632"/>
            <a:ext cx="682694" cy="7002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86F0A91-880A-B642-89F3-8451A9C522E0}"/>
              </a:ext>
            </a:extLst>
          </p:cNvPr>
          <p:cNvCxnSpPr>
            <a:cxnSpLocks/>
            <a:stCxn id="32" idx="6"/>
            <a:endCxn id="48" idx="2"/>
          </p:cNvCxnSpPr>
          <p:nvPr/>
        </p:nvCxnSpPr>
        <p:spPr>
          <a:xfrm>
            <a:off x="7584741" y="1974632"/>
            <a:ext cx="5055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6C1A0AA4-F9D8-C84E-9D3E-C8C205E9168A}"/>
              </a:ext>
            </a:extLst>
          </p:cNvPr>
          <p:cNvSpPr/>
          <p:nvPr/>
        </p:nvSpPr>
        <p:spPr>
          <a:xfrm>
            <a:off x="1620619" y="2930656"/>
            <a:ext cx="369066" cy="3503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B5A8192-A28A-6D49-AE6E-A482571B2CA2}"/>
              </a:ext>
            </a:extLst>
          </p:cNvPr>
          <p:cNvSpPr/>
          <p:nvPr/>
        </p:nvSpPr>
        <p:spPr>
          <a:xfrm>
            <a:off x="4181558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1D8F17-7161-3342-8AE3-A1275936FD3C}"/>
              </a:ext>
            </a:extLst>
          </p:cNvPr>
          <p:cNvSpPr/>
          <p:nvPr/>
        </p:nvSpPr>
        <p:spPr>
          <a:xfrm>
            <a:off x="4337533" y="4007967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3A3C268-CF7F-6F4E-BE33-977032B5439F}"/>
              </a:ext>
            </a:extLst>
          </p:cNvPr>
          <p:cNvSpPr/>
          <p:nvPr/>
        </p:nvSpPr>
        <p:spPr>
          <a:xfrm>
            <a:off x="8090301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A4B8B9F-1431-F840-BFE7-85500E565A5D}"/>
              </a:ext>
            </a:extLst>
          </p:cNvPr>
          <p:cNvSpPr/>
          <p:nvPr/>
        </p:nvSpPr>
        <p:spPr>
          <a:xfrm>
            <a:off x="8246276" y="179948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5EAC843-25EC-7C44-A455-CA955D6F6ACB}"/>
              </a:ext>
            </a:extLst>
          </p:cNvPr>
          <p:cNvSpPr/>
          <p:nvPr/>
        </p:nvSpPr>
        <p:spPr>
          <a:xfrm>
            <a:off x="7565260" y="4007967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1EF61D-473D-624F-BF6B-04C032BD7408}"/>
              </a:ext>
            </a:extLst>
          </p:cNvPr>
          <p:cNvSpPr txBox="1"/>
          <p:nvPr/>
        </p:nvSpPr>
        <p:spPr>
          <a:xfrm>
            <a:off x="8383947" y="4146495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RDD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CCC834-D113-8140-9D89-2846499A0D03}"/>
              </a:ext>
            </a:extLst>
          </p:cNvPr>
          <p:cNvCxnSpPr>
            <a:cxnSpLocks/>
          </p:cNvCxnSpPr>
          <p:nvPr/>
        </p:nvCxnSpPr>
        <p:spPr>
          <a:xfrm>
            <a:off x="7584741" y="5265682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BE4A618-9A65-9249-826B-E24F7F7E148A}"/>
              </a:ext>
            </a:extLst>
          </p:cNvPr>
          <p:cNvSpPr txBox="1"/>
          <p:nvPr/>
        </p:nvSpPr>
        <p:spPr>
          <a:xfrm>
            <a:off x="8430808" y="5081016"/>
            <a:ext cx="169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Transformation</a:t>
            </a:r>
            <a:endParaRPr lang="cs-CZ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FCFC10D-9E35-414B-B087-C2E4AE3CBE50}"/>
              </a:ext>
            </a:extLst>
          </p:cNvPr>
          <p:cNvSpPr/>
          <p:nvPr/>
        </p:nvSpPr>
        <p:spPr>
          <a:xfrm>
            <a:off x="7565260" y="571810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747422B-972C-724D-AE37-F6586CB6C3DA}"/>
              </a:ext>
            </a:extLst>
          </p:cNvPr>
          <p:cNvSpPr/>
          <p:nvPr/>
        </p:nvSpPr>
        <p:spPr>
          <a:xfrm>
            <a:off x="7721235" y="586615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DA502E-DBA7-0549-8557-85020CA1DB3A}"/>
              </a:ext>
            </a:extLst>
          </p:cNvPr>
          <p:cNvSpPr txBox="1"/>
          <p:nvPr/>
        </p:nvSpPr>
        <p:spPr>
          <a:xfrm>
            <a:off x="8430808" y="5775915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Action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279710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824E69D-5983-EC45-8244-253591033726}"/>
              </a:ext>
            </a:extLst>
          </p:cNvPr>
          <p:cNvSpPr/>
          <p:nvPr/>
        </p:nvSpPr>
        <p:spPr>
          <a:xfrm>
            <a:off x="1464644" y="278261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8C11D9C-EC2B-C049-95F9-48B961028E14}"/>
              </a:ext>
            </a:extLst>
          </p:cNvPr>
          <p:cNvSpPr/>
          <p:nvPr/>
        </p:nvSpPr>
        <p:spPr>
          <a:xfrm>
            <a:off x="281784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5CC35B2-498E-AB45-800F-6BFBF130FDB9}"/>
              </a:ext>
            </a:extLst>
          </p:cNvPr>
          <p:cNvSpPr/>
          <p:nvPr/>
        </p:nvSpPr>
        <p:spPr>
          <a:xfrm>
            <a:off x="2823101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8C3E2AFE-4429-0A4E-A2F2-AE30E0A39F44}"/>
              </a:ext>
            </a:extLst>
          </p:cNvPr>
          <p:cNvCxnSpPr>
            <a:stCxn id="5" idx="6"/>
            <a:endCxn id="6" idx="2"/>
          </p:cNvCxnSpPr>
          <p:nvPr/>
        </p:nvCxnSpPr>
        <p:spPr>
          <a:xfrm flipV="1">
            <a:off x="2145660" y="2028496"/>
            <a:ext cx="672188" cy="10773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16F4CC82-BCA8-7A44-A332-256631A72D80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2145660" y="3105806"/>
            <a:ext cx="677441" cy="10773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4C2F43F-CE6D-664D-943C-CB3B36AD8AAF}"/>
              </a:ext>
            </a:extLst>
          </p:cNvPr>
          <p:cNvCxnSpPr>
            <a:cxnSpLocks/>
            <a:stCxn id="6" idx="6"/>
            <a:endCxn id="24" idx="2"/>
          </p:cNvCxnSpPr>
          <p:nvPr/>
        </p:nvCxnSpPr>
        <p:spPr>
          <a:xfrm>
            <a:off x="3498864" y="2028496"/>
            <a:ext cx="682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A88A7B2-4F61-4148-B50E-97AA33B9DEB5}"/>
              </a:ext>
            </a:extLst>
          </p:cNvPr>
          <p:cNvCxnSpPr>
            <a:cxnSpLocks/>
            <a:stCxn id="7" idx="6"/>
            <a:endCxn id="44" idx="2"/>
          </p:cNvCxnSpPr>
          <p:nvPr/>
        </p:nvCxnSpPr>
        <p:spPr>
          <a:xfrm>
            <a:off x="3504117" y="4183117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AC319850-E8E3-334A-91A6-1C971D870426}"/>
              </a:ext>
            </a:extLst>
          </p:cNvPr>
          <p:cNvSpPr/>
          <p:nvPr/>
        </p:nvSpPr>
        <p:spPr>
          <a:xfrm>
            <a:off x="418155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465986-E3A2-6047-B15C-A50F0C7EE4E1}"/>
              </a:ext>
            </a:extLst>
          </p:cNvPr>
          <p:cNvSpPr/>
          <p:nvPr/>
        </p:nvSpPr>
        <p:spPr>
          <a:xfrm>
            <a:off x="5540015" y="951186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0ACCB0C-3A61-0249-B459-AA44CA08C9E1}"/>
              </a:ext>
            </a:extLst>
          </p:cNvPr>
          <p:cNvSpPr/>
          <p:nvPr/>
        </p:nvSpPr>
        <p:spPr>
          <a:xfrm>
            <a:off x="5540015" y="2351690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2772E05A-6FA4-5B4A-9A20-B29BA938DA4D}"/>
              </a:ext>
            </a:extLst>
          </p:cNvPr>
          <p:cNvCxnSpPr>
            <a:stCxn id="24" idx="6"/>
            <a:endCxn id="25" idx="2"/>
          </p:cNvCxnSpPr>
          <p:nvPr/>
        </p:nvCxnSpPr>
        <p:spPr>
          <a:xfrm flipV="1">
            <a:off x="4862574" y="1274380"/>
            <a:ext cx="677441" cy="7541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64DB11C2-77C2-3241-A0CA-704FDD7BDEF7}"/>
              </a:ext>
            </a:extLst>
          </p:cNvPr>
          <p:cNvCxnSpPr>
            <a:stCxn id="24" idx="6"/>
            <a:endCxn id="26" idx="2"/>
          </p:cNvCxnSpPr>
          <p:nvPr/>
        </p:nvCxnSpPr>
        <p:spPr>
          <a:xfrm>
            <a:off x="4862574" y="2028496"/>
            <a:ext cx="677441" cy="6463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542DB78-0A95-5B44-B945-6F90555586C2}"/>
              </a:ext>
            </a:extLst>
          </p:cNvPr>
          <p:cNvSpPr/>
          <p:nvPr/>
        </p:nvSpPr>
        <p:spPr>
          <a:xfrm>
            <a:off x="6903725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5D6C85E-56FD-464F-95A7-D282BC54CAE3}"/>
              </a:ext>
            </a:extLst>
          </p:cNvPr>
          <p:cNvCxnSpPr>
            <a:cxnSpLocks/>
            <a:stCxn id="25" idx="6"/>
            <a:endCxn id="32" idx="2"/>
          </p:cNvCxnSpPr>
          <p:nvPr/>
        </p:nvCxnSpPr>
        <p:spPr>
          <a:xfrm>
            <a:off x="6221031" y="1274380"/>
            <a:ext cx="682694" cy="7002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9F8B8D5-EDFE-B44D-BA99-5765B54E1C99}"/>
              </a:ext>
            </a:extLst>
          </p:cNvPr>
          <p:cNvCxnSpPr>
            <a:cxnSpLocks/>
            <a:stCxn id="26" idx="6"/>
            <a:endCxn id="32" idx="2"/>
          </p:cNvCxnSpPr>
          <p:nvPr/>
        </p:nvCxnSpPr>
        <p:spPr>
          <a:xfrm flipV="1">
            <a:off x="6221031" y="1974632"/>
            <a:ext cx="682694" cy="7002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86F0A91-880A-B642-89F3-8451A9C522E0}"/>
              </a:ext>
            </a:extLst>
          </p:cNvPr>
          <p:cNvCxnSpPr>
            <a:cxnSpLocks/>
            <a:stCxn id="32" idx="6"/>
            <a:endCxn id="48" idx="2"/>
          </p:cNvCxnSpPr>
          <p:nvPr/>
        </p:nvCxnSpPr>
        <p:spPr>
          <a:xfrm>
            <a:off x="7584741" y="1974632"/>
            <a:ext cx="5055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6C1A0AA4-F9D8-C84E-9D3E-C8C205E9168A}"/>
              </a:ext>
            </a:extLst>
          </p:cNvPr>
          <p:cNvSpPr/>
          <p:nvPr/>
        </p:nvSpPr>
        <p:spPr>
          <a:xfrm>
            <a:off x="1620619" y="2930656"/>
            <a:ext cx="369066" cy="3503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B5A8192-A28A-6D49-AE6E-A482571B2CA2}"/>
              </a:ext>
            </a:extLst>
          </p:cNvPr>
          <p:cNvSpPr/>
          <p:nvPr/>
        </p:nvSpPr>
        <p:spPr>
          <a:xfrm>
            <a:off x="4181558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1D8F17-7161-3342-8AE3-A1275936FD3C}"/>
              </a:ext>
            </a:extLst>
          </p:cNvPr>
          <p:cNvSpPr/>
          <p:nvPr/>
        </p:nvSpPr>
        <p:spPr>
          <a:xfrm>
            <a:off x="4337533" y="4007967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3A3C268-CF7F-6F4E-BE33-977032B5439F}"/>
              </a:ext>
            </a:extLst>
          </p:cNvPr>
          <p:cNvSpPr/>
          <p:nvPr/>
        </p:nvSpPr>
        <p:spPr>
          <a:xfrm>
            <a:off x="8090301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A4B8B9F-1431-F840-BFE7-85500E565A5D}"/>
              </a:ext>
            </a:extLst>
          </p:cNvPr>
          <p:cNvSpPr/>
          <p:nvPr/>
        </p:nvSpPr>
        <p:spPr>
          <a:xfrm>
            <a:off x="8246276" y="179948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5EAC843-25EC-7C44-A455-CA955D6F6ACB}"/>
              </a:ext>
            </a:extLst>
          </p:cNvPr>
          <p:cNvSpPr/>
          <p:nvPr/>
        </p:nvSpPr>
        <p:spPr>
          <a:xfrm>
            <a:off x="7565260" y="4007967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1EF61D-473D-624F-BF6B-04C032BD7408}"/>
              </a:ext>
            </a:extLst>
          </p:cNvPr>
          <p:cNvSpPr txBox="1"/>
          <p:nvPr/>
        </p:nvSpPr>
        <p:spPr>
          <a:xfrm>
            <a:off x="8383947" y="4146495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RDD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CCC834-D113-8140-9D89-2846499A0D03}"/>
              </a:ext>
            </a:extLst>
          </p:cNvPr>
          <p:cNvCxnSpPr>
            <a:cxnSpLocks/>
          </p:cNvCxnSpPr>
          <p:nvPr/>
        </p:nvCxnSpPr>
        <p:spPr>
          <a:xfrm>
            <a:off x="7584741" y="5265682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BE4A618-9A65-9249-826B-E24F7F7E148A}"/>
              </a:ext>
            </a:extLst>
          </p:cNvPr>
          <p:cNvSpPr txBox="1"/>
          <p:nvPr/>
        </p:nvSpPr>
        <p:spPr>
          <a:xfrm>
            <a:off x="8430808" y="5081016"/>
            <a:ext cx="169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/>
                </a:solidFill>
              </a:rPr>
              <a:t>Transformation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FCFC10D-9E35-414B-B087-C2E4AE3CBE50}"/>
              </a:ext>
            </a:extLst>
          </p:cNvPr>
          <p:cNvSpPr/>
          <p:nvPr/>
        </p:nvSpPr>
        <p:spPr>
          <a:xfrm>
            <a:off x="7565260" y="571810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747422B-972C-724D-AE37-F6586CB6C3DA}"/>
              </a:ext>
            </a:extLst>
          </p:cNvPr>
          <p:cNvSpPr/>
          <p:nvPr/>
        </p:nvSpPr>
        <p:spPr>
          <a:xfrm>
            <a:off x="7721235" y="586615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DA502E-DBA7-0549-8557-85020CA1DB3A}"/>
              </a:ext>
            </a:extLst>
          </p:cNvPr>
          <p:cNvSpPr txBox="1"/>
          <p:nvPr/>
        </p:nvSpPr>
        <p:spPr>
          <a:xfrm>
            <a:off x="8430808" y="5775915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6">
                    <a:lumMod val="75000"/>
                  </a:schemeClr>
                </a:solidFill>
              </a:rPr>
              <a:t>Action</a:t>
            </a:r>
            <a:endParaRPr lang="cs-CZ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977A2FF-AE02-B94E-A45B-ECA27799C2A3}"/>
              </a:ext>
            </a:extLst>
          </p:cNvPr>
          <p:cNvSpPr txBox="1"/>
          <p:nvPr/>
        </p:nvSpPr>
        <p:spPr>
          <a:xfrm>
            <a:off x="100934" y="2998078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textFileRDD</a:t>
            </a:r>
            <a:endParaRPr lang="cs-CZ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8C96362-EF45-6444-A297-6ACFD57D0C5D}"/>
              </a:ext>
            </a:extLst>
          </p:cNvPr>
          <p:cNvSpPr txBox="1"/>
          <p:nvPr/>
        </p:nvSpPr>
        <p:spPr>
          <a:xfrm>
            <a:off x="333565" y="3850406"/>
            <a:ext cx="2262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/>
                </a:solidFill>
              </a:rPr>
              <a:t>textFileRDD.filter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F70A1E8-CC96-E444-A240-17C02A23AAB3}"/>
              </a:ext>
            </a:extLst>
          </p:cNvPr>
          <p:cNvSpPr txBox="1"/>
          <p:nvPr/>
        </p:nvSpPr>
        <p:spPr>
          <a:xfrm>
            <a:off x="0" y="1955426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/>
                </a:solidFill>
              </a:rPr>
              <a:t>textFileRDD.flatMap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4559D2D-8B9D-6246-A19D-AF2508C244E9}"/>
              </a:ext>
            </a:extLst>
          </p:cNvPr>
          <p:cNvSpPr txBox="1"/>
          <p:nvPr/>
        </p:nvSpPr>
        <p:spPr>
          <a:xfrm>
            <a:off x="3402292" y="1302264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2"/>
                </a:solidFill>
              </a:rPr>
              <a:t>.map(…)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9104BB3-9F99-3C4C-AE7F-E6168B35640F}"/>
              </a:ext>
            </a:extLst>
          </p:cNvPr>
          <p:cNvSpPr txBox="1"/>
          <p:nvPr/>
        </p:nvSpPr>
        <p:spPr>
          <a:xfrm>
            <a:off x="4070215" y="4681461"/>
            <a:ext cx="2262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cs-CZ" dirty="0" err="1">
                <a:solidFill>
                  <a:schemeClr val="accent6">
                    <a:lumMod val="75000"/>
                  </a:schemeClr>
                </a:solidFill>
              </a:rPr>
              <a:t>collect</a:t>
            </a:r>
            <a:r>
              <a:rPr lang="cs-CZ" dirty="0">
                <a:solidFill>
                  <a:schemeClr val="accent6">
                    <a:lumMod val="75000"/>
                  </a:schemeClr>
                </a:solidFill>
              </a:rPr>
              <a:t>()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EF11EB5-5AA7-6745-BCF5-1E348C02EBE7}"/>
              </a:ext>
            </a:extLst>
          </p:cNvPr>
          <p:cNvSpPr txBox="1"/>
          <p:nvPr/>
        </p:nvSpPr>
        <p:spPr>
          <a:xfrm>
            <a:off x="4361096" y="2651815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2"/>
                </a:solidFill>
              </a:rPr>
              <a:t>.</a:t>
            </a:r>
            <a:r>
              <a:rPr lang="cs-CZ" dirty="0" err="1">
                <a:solidFill>
                  <a:schemeClr val="accent2"/>
                </a:solidFill>
              </a:rPr>
              <a:t>filter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7D964E6-5C9A-174A-A572-4C5A4A6F13F4}"/>
              </a:ext>
            </a:extLst>
          </p:cNvPr>
          <p:cNvSpPr txBox="1"/>
          <p:nvPr/>
        </p:nvSpPr>
        <p:spPr>
          <a:xfrm>
            <a:off x="4337533" y="914564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2"/>
                </a:solidFill>
              </a:rPr>
              <a:t>.</a:t>
            </a:r>
            <a:r>
              <a:rPr lang="cs-CZ" dirty="0" err="1">
                <a:solidFill>
                  <a:schemeClr val="accent2"/>
                </a:solidFill>
              </a:rPr>
              <a:t>filter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A7B2B26-C354-604A-B86B-886B6A15958A}"/>
              </a:ext>
            </a:extLst>
          </p:cNvPr>
          <p:cNvSpPr txBox="1"/>
          <p:nvPr/>
        </p:nvSpPr>
        <p:spPr>
          <a:xfrm>
            <a:off x="6562378" y="1214689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2"/>
                </a:solidFill>
              </a:rPr>
              <a:t>.</a:t>
            </a:r>
            <a:r>
              <a:rPr lang="cs-CZ" dirty="0" err="1">
                <a:solidFill>
                  <a:schemeClr val="accent2"/>
                </a:solidFill>
              </a:rPr>
              <a:t>join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CDBC738-C62B-104A-AD21-77E5B88F8BB8}"/>
              </a:ext>
            </a:extLst>
          </p:cNvPr>
          <p:cNvSpPr txBox="1"/>
          <p:nvPr/>
        </p:nvSpPr>
        <p:spPr>
          <a:xfrm>
            <a:off x="8158244" y="1162391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cs-CZ" dirty="0" err="1">
                <a:solidFill>
                  <a:schemeClr val="accent6">
                    <a:lumMod val="75000"/>
                  </a:schemeClr>
                </a:solidFill>
              </a:rPr>
              <a:t>count</a:t>
            </a:r>
            <a:r>
              <a:rPr lang="cs-CZ" dirty="0">
                <a:solidFill>
                  <a:schemeClr val="accent6">
                    <a:lumMod val="75000"/>
                  </a:schemeClr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9246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RDDs, </a:t>
            </a:r>
            <a:r>
              <a:rPr lang="en-US" sz="5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DataFrames</a:t>
            </a:r>
            <a:r>
              <a:rPr lang="en-US" sz="5800" dirty="0"/>
              <a:t>,</a:t>
            </a:r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Datasets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403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32021D-2DC9-9942-98C3-706112A91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50" y="482600"/>
            <a:ext cx="10147300" cy="5892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B4E7244-50C2-A84D-AAA7-FB54AD269C1D}"/>
              </a:ext>
            </a:extLst>
          </p:cNvPr>
          <p:cNvSpPr/>
          <p:nvPr/>
        </p:nvSpPr>
        <p:spPr>
          <a:xfrm>
            <a:off x="0" y="6519446"/>
            <a:ext cx="121867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https://</a:t>
            </a:r>
            <a:r>
              <a:rPr lang="cs-CZ" sz="1600" dirty="0" err="1">
                <a:solidFill>
                  <a:schemeClr val="tx1">
                    <a:alpha val="40000"/>
                  </a:schemeClr>
                </a:solidFill>
              </a:rPr>
              <a:t>stackoverflow.com</a:t>
            </a:r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/</a:t>
            </a:r>
            <a:r>
              <a:rPr lang="cs-CZ" sz="1600" dirty="0" err="1">
                <a:solidFill>
                  <a:schemeClr val="tx1">
                    <a:alpha val="40000"/>
                  </a:schemeClr>
                </a:solidFill>
              </a:rPr>
              <a:t>questions</a:t>
            </a:r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/31508083/difference-between-dataframe-in-spark-2-0-i-e-datasetrow-and-rdd-in-spark</a:t>
            </a:r>
          </a:p>
        </p:txBody>
      </p:sp>
    </p:spTree>
    <p:extLst>
      <p:ext uri="{BB962C8B-B14F-4D97-AF65-F5344CB8AC3E}">
        <p14:creationId xmlns:p14="http://schemas.microsoft.com/office/powerpoint/2010/main" val="28046784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75676C-DD95-FF49-A409-EE58AD885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59" y="340848"/>
            <a:ext cx="11056882" cy="61763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F2D325-B245-9C46-A496-6F63E9665F3C}"/>
              </a:ext>
            </a:extLst>
          </p:cNvPr>
          <p:cNvSpPr/>
          <p:nvPr/>
        </p:nvSpPr>
        <p:spPr>
          <a:xfrm>
            <a:off x="0" y="6519446"/>
            <a:ext cx="121867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https://</a:t>
            </a:r>
            <a:r>
              <a:rPr lang="cs-CZ" sz="1600" dirty="0" err="1">
                <a:solidFill>
                  <a:schemeClr val="tx1">
                    <a:alpha val="40000"/>
                  </a:schemeClr>
                </a:solidFill>
              </a:rPr>
              <a:t>databricks.com</a:t>
            </a:r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/blog/2016/07/14/a-tale-of-three-apache-spark-apis-rdds-dataframes-and-datasets.html</a:t>
            </a:r>
          </a:p>
        </p:txBody>
      </p:sp>
    </p:spTree>
    <p:extLst>
      <p:ext uri="{BB962C8B-B14F-4D97-AF65-F5344CB8AC3E}">
        <p14:creationId xmlns:p14="http://schemas.microsoft.com/office/powerpoint/2010/main" val="3225222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Spark Ecosystem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4278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FE35653-6607-6243-926F-79A0D4BBE37E}"/>
              </a:ext>
            </a:extLst>
          </p:cNvPr>
          <p:cNvSpPr/>
          <p:nvPr/>
        </p:nvSpPr>
        <p:spPr>
          <a:xfrm>
            <a:off x="829733" y="3420534"/>
            <a:ext cx="10532534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cs-CZ" sz="2800" dirty="0" err="1"/>
              <a:t>Spark</a:t>
            </a:r>
            <a:r>
              <a:rPr lang="cs-CZ" sz="2800" dirty="0"/>
              <a:t> </a:t>
            </a:r>
            <a:r>
              <a:rPr lang="cs-CZ" sz="2800" dirty="0" err="1"/>
              <a:t>Core</a:t>
            </a:r>
            <a:endParaRPr lang="cs-CZ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052426-F266-C34E-92A2-75BA842A169A}"/>
              </a:ext>
            </a:extLst>
          </p:cNvPr>
          <p:cNvSpPr/>
          <p:nvPr/>
        </p:nvSpPr>
        <p:spPr>
          <a:xfrm>
            <a:off x="1016000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Scala</a:t>
            </a:r>
            <a:endParaRPr lang="cs-CZ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E6F7F4-CF2E-6749-94A5-19842583EA5F}"/>
              </a:ext>
            </a:extLst>
          </p:cNvPr>
          <p:cNvSpPr/>
          <p:nvPr/>
        </p:nvSpPr>
        <p:spPr>
          <a:xfrm>
            <a:off x="3623733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/>
              <a:t>Java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A58C8E-5130-4B48-95C9-8B025F09B64E}"/>
              </a:ext>
            </a:extLst>
          </p:cNvPr>
          <p:cNvSpPr/>
          <p:nvPr/>
        </p:nvSpPr>
        <p:spPr>
          <a:xfrm>
            <a:off x="6231466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/>
              <a:t>Python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7BB5EB-C75C-994A-BFE7-2017240F7A15}"/>
              </a:ext>
            </a:extLst>
          </p:cNvPr>
          <p:cNvSpPr/>
          <p:nvPr/>
        </p:nvSpPr>
        <p:spPr>
          <a:xfrm>
            <a:off x="8839200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R</a:t>
            </a:r>
            <a:endParaRPr lang="cs-CZ" sz="2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9AECB5-EC30-4440-9D10-0D6A685AEDA6}"/>
              </a:ext>
            </a:extLst>
          </p:cNvPr>
          <p:cNvSpPr/>
          <p:nvPr/>
        </p:nvSpPr>
        <p:spPr>
          <a:xfrm>
            <a:off x="1015999" y="1151467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Spark</a:t>
            </a:r>
            <a:r>
              <a:rPr lang="cs-CZ" sz="2800" dirty="0"/>
              <a:t> SQL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38CE49B-30F1-E645-8FA6-10C1D6FB96A0}"/>
              </a:ext>
            </a:extLst>
          </p:cNvPr>
          <p:cNvSpPr/>
          <p:nvPr/>
        </p:nvSpPr>
        <p:spPr>
          <a:xfrm>
            <a:off x="3663244" y="1151467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Spark</a:t>
            </a:r>
            <a:r>
              <a:rPr lang="cs-CZ" sz="2800" dirty="0"/>
              <a:t> </a:t>
            </a:r>
            <a:r>
              <a:rPr lang="cs-CZ" sz="2800" dirty="0" err="1"/>
              <a:t>Streaming</a:t>
            </a:r>
            <a:endParaRPr lang="cs-CZ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D370B0-C34E-9042-B51E-BABB8266729A}"/>
              </a:ext>
            </a:extLst>
          </p:cNvPr>
          <p:cNvSpPr/>
          <p:nvPr/>
        </p:nvSpPr>
        <p:spPr>
          <a:xfrm>
            <a:off x="6310489" y="1151466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MLLib</a:t>
            </a:r>
            <a:endParaRPr lang="cs-CZ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415122-3E7F-BE48-AE4A-A5BF17B2FDBF}"/>
              </a:ext>
            </a:extLst>
          </p:cNvPr>
          <p:cNvSpPr/>
          <p:nvPr/>
        </p:nvSpPr>
        <p:spPr>
          <a:xfrm>
            <a:off x="8957733" y="1151466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GraphX</a:t>
            </a:r>
            <a:endParaRPr lang="cs-CZ" sz="2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5867DF-8278-2746-87DE-00B6246D6C20}"/>
              </a:ext>
            </a:extLst>
          </p:cNvPr>
          <p:cNvSpPr/>
          <p:nvPr/>
        </p:nvSpPr>
        <p:spPr>
          <a:xfrm>
            <a:off x="829733" y="5706534"/>
            <a:ext cx="10532534" cy="8128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Yarn</a:t>
            </a:r>
            <a:r>
              <a:rPr lang="cs-CZ" sz="2800" dirty="0"/>
              <a:t>/</a:t>
            </a:r>
            <a:r>
              <a:rPr lang="cs-CZ" sz="2800" dirty="0" err="1"/>
              <a:t>Mesos</a:t>
            </a:r>
            <a:endParaRPr lang="cs-CZ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15C0C3-4BEE-2B4A-B8FE-30C12A2DFD50}"/>
              </a:ext>
            </a:extLst>
          </p:cNvPr>
          <p:cNvSpPr/>
          <p:nvPr/>
        </p:nvSpPr>
        <p:spPr>
          <a:xfrm>
            <a:off x="829733" y="203200"/>
            <a:ext cx="10532534" cy="8128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Applications</a:t>
            </a:r>
            <a:r>
              <a:rPr lang="cs-CZ" sz="2800" dirty="0"/>
              <a:t> </a:t>
            </a:r>
          </a:p>
          <a:p>
            <a:pPr algn="ctr"/>
            <a:r>
              <a:rPr lang="cs-CZ" sz="2000" dirty="0"/>
              <a:t>(</a:t>
            </a:r>
            <a:r>
              <a:rPr lang="cs-CZ" sz="2000" dirty="0" err="1"/>
              <a:t>DataScience</a:t>
            </a:r>
            <a:r>
              <a:rPr lang="cs-CZ" sz="2000" dirty="0"/>
              <a:t> </a:t>
            </a:r>
            <a:r>
              <a:rPr lang="cs-CZ" sz="2000" dirty="0" err="1"/>
              <a:t>Notebooks</a:t>
            </a:r>
            <a:r>
              <a:rPr lang="cs-CZ" sz="2000" dirty="0"/>
              <a:t>, JDBC, …)</a:t>
            </a:r>
          </a:p>
        </p:txBody>
      </p:sp>
    </p:spTree>
    <p:extLst>
      <p:ext uri="{BB962C8B-B14F-4D97-AF65-F5344CB8AC3E}">
        <p14:creationId xmlns:p14="http://schemas.microsoft.com/office/powerpoint/2010/main" val="4688791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FE35653-6607-6243-926F-79A0D4BBE37E}"/>
              </a:ext>
            </a:extLst>
          </p:cNvPr>
          <p:cNvSpPr/>
          <p:nvPr/>
        </p:nvSpPr>
        <p:spPr>
          <a:xfrm>
            <a:off x="829733" y="3420534"/>
            <a:ext cx="10532534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cs-CZ" sz="2800" dirty="0" err="1"/>
              <a:t>Spark</a:t>
            </a:r>
            <a:r>
              <a:rPr lang="cs-CZ" sz="2800" dirty="0"/>
              <a:t> </a:t>
            </a:r>
            <a:r>
              <a:rPr lang="cs-CZ" sz="2800" dirty="0" err="1"/>
              <a:t>Core</a:t>
            </a:r>
            <a:endParaRPr lang="cs-CZ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052426-F266-C34E-92A2-75BA842A169A}"/>
              </a:ext>
            </a:extLst>
          </p:cNvPr>
          <p:cNvSpPr/>
          <p:nvPr/>
        </p:nvSpPr>
        <p:spPr>
          <a:xfrm>
            <a:off x="1016000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Scala</a:t>
            </a:r>
            <a:endParaRPr lang="cs-CZ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E6F7F4-CF2E-6749-94A5-19842583EA5F}"/>
              </a:ext>
            </a:extLst>
          </p:cNvPr>
          <p:cNvSpPr/>
          <p:nvPr/>
        </p:nvSpPr>
        <p:spPr>
          <a:xfrm>
            <a:off x="3623733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/>
              <a:t>Java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A58C8E-5130-4B48-95C9-8B025F09B64E}"/>
              </a:ext>
            </a:extLst>
          </p:cNvPr>
          <p:cNvSpPr/>
          <p:nvPr/>
        </p:nvSpPr>
        <p:spPr>
          <a:xfrm>
            <a:off x="6231466" y="4216401"/>
            <a:ext cx="2201333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/>
              <a:t>Python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7BB5EB-C75C-994A-BFE7-2017240F7A15}"/>
              </a:ext>
            </a:extLst>
          </p:cNvPr>
          <p:cNvSpPr/>
          <p:nvPr/>
        </p:nvSpPr>
        <p:spPr>
          <a:xfrm>
            <a:off x="8839200" y="4216401"/>
            <a:ext cx="2201333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R</a:t>
            </a:r>
            <a:endParaRPr lang="cs-CZ" sz="2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9AECB5-EC30-4440-9D10-0D6A685AEDA6}"/>
              </a:ext>
            </a:extLst>
          </p:cNvPr>
          <p:cNvSpPr/>
          <p:nvPr/>
        </p:nvSpPr>
        <p:spPr>
          <a:xfrm>
            <a:off x="1015999" y="1151467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Spark</a:t>
            </a:r>
            <a:r>
              <a:rPr lang="cs-CZ" sz="2800" dirty="0"/>
              <a:t> SQL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38CE49B-30F1-E645-8FA6-10C1D6FB96A0}"/>
              </a:ext>
            </a:extLst>
          </p:cNvPr>
          <p:cNvSpPr/>
          <p:nvPr/>
        </p:nvSpPr>
        <p:spPr>
          <a:xfrm>
            <a:off x="3663244" y="1151467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Spark</a:t>
            </a:r>
            <a:r>
              <a:rPr lang="cs-CZ" sz="2800" dirty="0"/>
              <a:t> </a:t>
            </a:r>
            <a:r>
              <a:rPr lang="cs-CZ" sz="2800" dirty="0" err="1"/>
              <a:t>Streaming</a:t>
            </a:r>
            <a:endParaRPr lang="cs-CZ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D370B0-C34E-9042-B51E-BABB8266729A}"/>
              </a:ext>
            </a:extLst>
          </p:cNvPr>
          <p:cNvSpPr/>
          <p:nvPr/>
        </p:nvSpPr>
        <p:spPr>
          <a:xfrm>
            <a:off x="6310489" y="1151466"/>
            <a:ext cx="2201333" cy="20150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MLLib</a:t>
            </a:r>
            <a:endParaRPr lang="cs-CZ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415122-3E7F-BE48-AE4A-A5BF17B2FDBF}"/>
              </a:ext>
            </a:extLst>
          </p:cNvPr>
          <p:cNvSpPr/>
          <p:nvPr/>
        </p:nvSpPr>
        <p:spPr>
          <a:xfrm>
            <a:off x="8957733" y="1151466"/>
            <a:ext cx="2201333" cy="20150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GraphX</a:t>
            </a:r>
            <a:endParaRPr lang="cs-CZ" sz="2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5867DF-8278-2746-87DE-00B6246D6C20}"/>
              </a:ext>
            </a:extLst>
          </p:cNvPr>
          <p:cNvSpPr/>
          <p:nvPr/>
        </p:nvSpPr>
        <p:spPr>
          <a:xfrm>
            <a:off x="829733" y="5706534"/>
            <a:ext cx="10532534" cy="8128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Yarn</a:t>
            </a:r>
            <a:r>
              <a:rPr lang="cs-CZ" sz="2800" dirty="0"/>
              <a:t>/</a:t>
            </a:r>
            <a:r>
              <a:rPr lang="cs-CZ" sz="2800" dirty="0" err="1"/>
              <a:t>Mesos</a:t>
            </a:r>
            <a:endParaRPr lang="cs-CZ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15C0C3-4BEE-2B4A-B8FE-30C12A2DFD50}"/>
              </a:ext>
            </a:extLst>
          </p:cNvPr>
          <p:cNvSpPr/>
          <p:nvPr/>
        </p:nvSpPr>
        <p:spPr>
          <a:xfrm>
            <a:off x="829733" y="203200"/>
            <a:ext cx="10532534" cy="8128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Applications</a:t>
            </a:r>
            <a:r>
              <a:rPr lang="cs-CZ" sz="2800" dirty="0"/>
              <a:t> </a:t>
            </a:r>
          </a:p>
          <a:p>
            <a:pPr algn="ctr"/>
            <a:r>
              <a:rPr lang="cs-CZ" sz="2000" dirty="0"/>
              <a:t>(</a:t>
            </a:r>
            <a:r>
              <a:rPr lang="cs-CZ" sz="2000" dirty="0" err="1"/>
              <a:t>DataScience</a:t>
            </a:r>
            <a:r>
              <a:rPr lang="cs-CZ" sz="2000" dirty="0"/>
              <a:t> </a:t>
            </a:r>
            <a:r>
              <a:rPr lang="cs-CZ" sz="2000" dirty="0" err="1"/>
              <a:t>Notebooks</a:t>
            </a:r>
            <a:r>
              <a:rPr lang="cs-CZ" sz="2000" dirty="0"/>
              <a:t>, JDBC, …)</a:t>
            </a:r>
          </a:p>
        </p:txBody>
      </p:sp>
    </p:spTree>
    <p:extLst>
      <p:ext uri="{BB962C8B-B14F-4D97-AF65-F5344CB8AC3E}">
        <p14:creationId xmlns:p14="http://schemas.microsoft.com/office/powerpoint/2010/main" val="3802196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624BD5-E191-5B4E-8711-87681687DB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FBC476-3BC5-5743-BAFC-1AB204AAC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Massive parallel processing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3F9683-F406-404E-93CB-658686FDFF8D}"/>
              </a:ext>
            </a:extLst>
          </p:cNvPr>
          <p:cNvSpPr/>
          <p:nvPr/>
        </p:nvSpPr>
        <p:spPr>
          <a:xfrm>
            <a:off x="1976825" y="6565262"/>
            <a:ext cx="1021515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https://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www.zdnet.com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/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article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/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google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-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opens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-data-center-kimono-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why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-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cloud-players-will-follow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73882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FA9531-5B81-3242-BD24-5A84749AEE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9A085-3C60-B244-A009-8CDEC9D1DC88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Let‘s pray to DEMO gods</a:t>
            </a:r>
          </a:p>
        </p:txBody>
      </p:sp>
    </p:spTree>
    <p:extLst>
      <p:ext uri="{BB962C8B-B14F-4D97-AF65-F5344CB8AC3E}">
        <p14:creationId xmlns:p14="http://schemas.microsoft.com/office/powerpoint/2010/main" val="466456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D7937-5E0D-FF40-B982-BC077AECE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1E47B-511C-844F-8176-7464094F4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5A4037-171D-AA47-848A-641EC48BDF8A}"/>
              </a:ext>
            </a:extLst>
          </p:cNvPr>
          <p:cNvSpPr txBox="1"/>
          <p:nvPr/>
        </p:nvSpPr>
        <p:spPr>
          <a:xfrm>
            <a:off x="8262190" y="5850235"/>
            <a:ext cx="34880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cs-CZ" dirty="0"/>
              <a:t>Ivo Lašek</a:t>
            </a:r>
          </a:p>
          <a:p>
            <a:pPr algn="r"/>
            <a:r>
              <a:rPr lang="cs-CZ" dirty="0"/>
              <a:t>@</a:t>
            </a:r>
            <a:r>
              <a:rPr lang="cs-CZ" dirty="0" err="1"/>
              <a:t>ilasek</a:t>
            </a:r>
            <a:endParaRPr lang="cs-CZ" dirty="0"/>
          </a:p>
          <a:p>
            <a:pPr algn="r"/>
            <a:r>
              <a:rPr lang="cs-CZ" dirty="0"/>
              <a:t>31.10.2018 </a:t>
            </a:r>
            <a:r>
              <a:rPr lang="cs-CZ" dirty="0" err="1"/>
              <a:t>Apache</a:t>
            </a:r>
            <a:r>
              <a:rPr lang="cs-CZ" dirty="0"/>
              <a:t> </a:t>
            </a:r>
            <a:r>
              <a:rPr lang="cs-CZ" dirty="0" err="1"/>
              <a:t>Spark</a:t>
            </a:r>
            <a:r>
              <a:rPr lang="cs-CZ" dirty="0"/>
              <a:t> </a:t>
            </a:r>
            <a:r>
              <a:rPr lang="cs-CZ" dirty="0" err="1"/>
              <a:t>breakfast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91177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D7D7-0276-9347-A2FB-EBAE0B2C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9" y="1084646"/>
            <a:ext cx="3039925" cy="6022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cs-CZ" sz="4000" b="1" dirty="0" err="1"/>
              <a:t>Large</a:t>
            </a:r>
            <a:r>
              <a:rPr lang="cs-CZ" sz="4000" b="1" dirty="0"/>
              <a:t> ETL </a:t>
            </a:r>
            <a:r>
              <a:rPr lang="cs-CZ" sz="4000" b="1" dirty="0" err="1"/>
              <a:t>jobs</a:t>
            </a:r>
            <a:endParaRPr lang="cs-CZ" sz="4000" b="1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418FC27-F209-FB49-80C2-2C78B4C9ED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8125" y="110359"/>
            <a:ext cx="77724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534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D7D7-0276-9347-A2FB-EBAE0B2C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9" y="1084646"/>
            <a:ext cx="3039925" cy="602265"/>
          </a:xfrm>
          <a:noFill/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Large</a:t>
            </a:r>
            <a:r>
              <a:rPr lang="cs-CZ" sz="4000" b="1" dirty="0">
                <a:solidFill>
                  <a:schemeClr val="tx1">
                    <a:alpha val="18000"/>
                  </a:schemeClr>
                </a:solidFill>
              </a:rPr>
              <a:t> ETL </a:t>
            </a: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jobs</a:t>
            </a:r>
            <a:endParaRPr lang="cs-CZ" sz="4000" b="1" dirty="0">
              <a:solidFill>
                <a:schemeClr val="tx1">
                  <a:alpha val="18000"/>
                </a:schemeClr>
              </a:solidFill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418FC27-F209-FB49-80C2-2C78B4C9E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8125" y="110359"/>
            <a:ext cx="7772400" cy="4356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D3D4EA-E733-B14C-BF10-73919A4FB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035" y="1690907"/>
            <a:ext cx="4473028" cy="447302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E889B7-42A4-364C-81C7-AECE749EBB04}"/>
              </a:ext>
            </a:extLst>
          </p:cNvPr>
          <p:cNvSpPr txBox="1">
            <a:spLocks/>
          </p:cNvSpPr>
          <p:nvPr/>
        </p:nvSpPr>
        <p:spPr>
          <a:xfrm>
            <a:off x="4276834" y="2594248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/>
              <a:t>Machine</a:t>
            </a:r>
            <a:r>
              <a:rPr lang="cs-CZ" sz="4000" b="1" dirty="0"/>
              <a:t> </a:t>
            </a:r>
            <a:r>
              <a:rPr lang="cs-CZ" sz="4000" b="1" dirty="0" err="1"/>
              <a:t>learning</a:t>
            </a:r>
            <a:r>
              <a:rPr lang="cs-CZ" sz="4000" b="1" dirty="0"/>
              <a:t> – </a:t>
            </a:r>
            <a:r>
              <a:rPr lang="cs-CZ" sz="4000" b="1" dirty="0" err="1"/>
              <a:t>combinatorial</a:t>
            </a:r>
            <a:r>
              <a:rPr lang="cs-CZ" sz="4000" b="1" dirty="0"/>
              <a:t> </a:t>
            </a:r>
            <a:r>
              <a:rPr lang="cs-CZ" sz="4000" b="1" dirty="0" err="1"/>
              <a:t>explosion</a:t>
            </a:r>
            <a:endParaRPr lang="cs-CZ" sz="4000" b="1" dirty="0"/>
          </a:p>
        </p:txBody>
      </p:sp>
    </p:spTree>
    <p:extLst>
      <p:ext uri="{BB962C8B-B14F-4D97-AF65-F5344CB8AC3E}">
        <p14:creationId xmlns:p14="http://schemas.microsoft.com/office/powerpoint/2010/main" val="3742223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D7D7-0276-9347-A2FB-EBAE0B2C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9" y="1084646"/>
            <a:ext cx="3039925" cy="602265"/>
          </a:xfrm>
          <a:noFill/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Large</a:t>
            </a:r>
            <a:r>
              <a:rPr lang="cs-CZ" sz="4000" b="1" dirty="0">
                <a:solidFill>
                  <a:schemeClr val="tx1">
                    <a:alpha val="18000"/>
                  </a:schemeClr>
                </a:solidFill>
              </a:rPr>
              <a:t> ETL </a:t>
            </a: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jobs</a:t>
            </a:r>
            <a:endParaRPr lang="cs-CZ" sz="4000" b="1" dirty="0">
              <a:solidFill>
                <a:schemeClr val="tx1">
                  <a:alpha val="18000"/>
                </a:schemeClr>
              </a:solidFill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418FC27-F209-FB49-80C2-2C78B4C9E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8125" y="110359"/>
            <a:ext cx="7772400" cy="4356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D3D4EA-E733-B14C-BF10-73919A4FB69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1000"/>
          </a:blip>
          <a:stretch>
            <a:fillRect/>
          </a:stretch>
        </p:blipFill>
        <p:spPr>
          <a:xfrm>
            <a:off x="514035" y="1690907"/>
            <a:ext cx="4473028" cy="447302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E889B7-42A4-364C-81C7-AECE749EBB04}"/>
              </a:ext>
            </a:extLst>
          </p:cNvPr>
          <p:cNvSpPr txBox="1">
            <a:spLocks/>
          </p:cNvSpPr>
          <p:nvPr/>
        </p:nvSpPr>
        <p:spPr>
          <a:xfrm>
            <a:off x="4276834" y="2594248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Machine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learning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–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combinatorial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explosion</a:t>
            </a:r>
            <a:endParaRPr lang="cs-CZ" sz="4000" b="1" dirty="0">
              <a:solidFill>
                <a:schemeClr val="tx1">
                  <a:alpha val="16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8B6B7B-DA99-EE47-8E74-870EE6945358}"/>
              </a:ext>
            </a:extLst>
          </p:cNvPr>
          <p:cNvSpPr txBox="1">
            <a:spLocks/>
          </p:cNvSpPr>
          <p:nvPr/>
        </p:nvSpPr>
        <p:spPr>
          <a:xfrm>
            <a:off x="3397662" y="1871033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/>
              <a:t>Unstructured</a:t>
            </a:r>
            <a:r>
              <a:rPr lang="cs-CZ" sz="4000" b="1" dirty="0"/>
              <a:t> data </a:t>
            </a:r>
            <a:r>
              <a:rPr lang="cs-CZ" sz="4000" b="1" dirty="0" err="1"/>
              <a:t>processing</a:t>
            </a:r>
            <a:endParaRPr lang="cs-CZ" sz="4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AD73B0-E494-7546-9E23-9136EF9057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3763" y="2652685"/>
            <a:ext cx="3810000" cy="1993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8B87D3-EBDB-F343-9D20-7445EFC4D6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857" y="3011624"/>
            <a:ext cx="5428213" cy="373601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55FDBF8-08EC-E240-AD8B-60C813883A14}"/>
              </a:ext>
            </a:extLst>
          </p:cNvPr>
          <p:cNvSpPr txBox="1">
            <a:spLocks/>
          </p:cNvSpPr>
          <p:nvPr/>
        </p:nvSpPr>
        <p:spPr>
          <a:xfrm>
            <a:off x="273173" y="3011623"/>
            <a:ext cx="4204235" cy="145483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cs-CZ" sz="2400" b="1" dirty="0"/>
              <a:t>2.9 bilion base </a:t>
            </a:r>
            <a:r>
              <a:rPr lang="cs-CZ" sz="2400" b="1" dirty="0" err="1"/>
              <a:t>pairs</a:t>
            </a:r>
            <a:endParaRPr lang="cs-CZ" sz="2400" b="1" dirty="0"/>
          </a:p>
          <a:p>
            <a:pPr marL="0" indent="0" algn="r">
              <a:buFont typeface="Arial" panose="020B0604020202020204" pitchFamily="34" charset="0"/>
              <a:buNone/>
            </a:pPr>
            <a:r>
              <a:rPr lang="cs-CZ" sz="2400" b="1" dirty="0"/>
              <a:t>~ 700MB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cs-CZ" sz="2400" b="1" dirty="0"/>
              <a:t>Reality 200GB </a:t>
            </a:r>
            <a:r>
              <a:rPr lang="cs-CZ" sz="2400" b="1" dirty="0" err="1"/>
              <a:t>from</a:t>
            </a:r>
            <a:r>
              <a:rPr lang="cs-CZ" sz="2400" b="1" dirty="0"/>
              <a:t> a </a:t>
            </a:r>
            <a:r>
              <a:rPr lang="cs-CZ" sz="2400" b="1" dirty="0" err="1"/>
              <a:t>sequencer</a:t>
            </a:r>
            <a:endParaRPr lang="cs-CZ" sz="2400" b="1" dirty="0"/>
          </a:p>
        </p:txBody>
      </p:sp>
    </p:spTree>
    <p:extLst>
      <p:ext uri="{BB962C8B-B14F-4D97-AF65-F5344CB8AC3E}">
        <p14:creationId xmlns:p14="http://schemas.microsoft.com/office/powerpoint/2010/main" val="1149902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D7D7-0276-9347-A2FB-EBAE0B2C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9" y="1084646"/>
            <a:ext cx="3039925" cy="602265"/>
          </a:xfrm>
          <a:noFill/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Large</a:t>
            </a:r>
            <a:r>
              <a:rPr lang="cs-CZ" sz="4000" b="1" dirty="0">
                <a:solidFill>
                  <a:schemeClr val="tx1">
                    <a:alpha val="18000"/>
                  </a:schemeClr>
                </a:solidFill>
              </a:rPr>
              <a:t> ETL </a:t>
            </a: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jobs</a:t>
            </a:r>
            <a:endParaRPr lang="cs-CZ" sz="4000" b="1" dirty="0">
              <a:solidFill>
                <a:schemeClr val="tx1">
                  <a:alpha val="18000"/>
                </a:schemeClr>
              </a:solidFill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418FC27-F209-FB49-80C2-2C78B4C9E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8125" y="110359"/>
            <a:ext cx="7772400" cy="4356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D3D4EA-E733-B14C-BF10-73919A4FB69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1000"/>
          </a:blip>
          <a:stretch>
            <a:fillRect/>
          </a:stretch>
        </p:blipFill>
        <p:spPr>
          <a:xfrm>
            <a:off x="514035" y="1690907"/>
            <a:ext cx="4473028" cy="447302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E889B7-42A4-364C-81C7-AECE749EBB04}"/>
              </a:ext>
            </a:extLst>
          </p:cNvPr>
          <p:cNvSpPr txBox="1">
            <a:spLocks/>
          </p:cNvSpPr>
          <p:nvPr/>
        </p:nvSpPr>
        <p:spPr>
          <a:xfrm>
            <a:off x="4276834" y="2594248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Machine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learning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–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combinatorial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explosion</a:t>
            </a:r>
            <a:endParaRPr lang="cs-CZ" sz="4000" b="1" dirty="0">
              <a:solidFill>
                <a:schemeClr val="tx1">
                  <a:alpha val="16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8B6B7B-DA99-EE47-8E74-870EE6945358}"/>
              </a:ext>
            </a:extLst>
          </p:cNvPr>
          <p:cNvSpPr txBox="1">
            <a:spLocks/>
          </p:cNvSpPr>
          <p:nvPr/>
        </p:nvSpPr>
        <p:spPr>
          <a:xfrm>
            <a:off x="3397662" y="1871033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Unstructured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data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processing</a:t>
            </a:r>
            <a:endParaRPr lang="cs-CZ" sz="4000" b="1" dirty="0">
              <a:solidFill>
                <a:schemeClr val="tx1">
                  <a:alpha val="16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AD73B0-E494-7546-9E23-9136EF9057F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9000"/>
          </a:blip>
          <a:stretch>
            <a:fillRect/>
          </a:stretch>
        </p:blipFill>
        <p:spPr>
          <a:xfrm>
            <a:off x="3123763" y="2652685"/>
            <a:ext cx="3810000" cy="1993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8B87D3-EBDB-F343-9D20-7445EFC4D6B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</a:blip>
          <a:stretch>
            <a:fillRect/>
          </a:stretch>
        </p:blipFill>
        <p:spPr>
          <a:xfrm>
            <a:off x="6365857" y="3011624"/>
            <a:ext cx="5428213" cy="373601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875394-0714-D547-B369-AA9664BEB813}"/>
              </a:ext>
            </a:extLst>
          </p:cNvPr>
          <p:cNvSpPr txBox="1">
            <a:spLocks/>
          </p:cNvSpPr>
          <p:nvPr/>
        </p:nvSpPr>
        <p:spPr>
          <a:xfrm>
            <a:off x="1051910" y="4972529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/>
              <a:t>Real </a:t>
            </a:r>
            <a:r>
              <a:rPr lang="cs-CZ" sz="4000" b="1" dirty="0" err="1"/>
              <a:t>time</a:t>
            </a:r>
            <a:r>
              <a:rPr lang="cs-CZ" sz="4000" b="1" dirty="0"/>
              <a:t> </a:t>
            </a:r>
            <a:r>
              <a:rPr lang="cs-CZ" sz="4000" b="1" dirty="0" err="1"/>
              <a:t>processing</a:t>
            </a:r>
            <a:endParaRPr lang="cs-CZ" sz="40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6D1EBE-0797-064C-BB7D-7400FA726E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78960" y="1903070"/>
            <a:ext cx="7605718" cy="281759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4ADBAD-A218-C749-9F7A-6BC5ED357D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1475" y="499680"/>
            <a:ext cx="56261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068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to process a large datasets?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791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ultidocument 9">
            <a:extLst>
              <a:ext uri="{FF2B5EF4-FFF2-40B4-BE49-F238E27FC236}">
                <a16:creationId xmlns:a16="http://schemas.microsoft.com/office/drawing/2014/main" id="{316883C8-D7B9-C84B-AA73-966E5F0524AD}"/>
              </a:ext>
            </a:extLst>
          </p:cNvPr>
          <p:cNvSpPr/>
          <p:nvPr/>
        </p:nvSpPr>
        <p:spPr>
          <a:xfrm>
            <a:off x="1507067" y="1473202"/>
            <a:ext cx="2319867" cy="2489200"/>
          </a:xfrm>
          <a:prstGeom prst="flowChartMultidocumen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cs-CZ" dirty="0"/>
          </a:p>
          <a:p>
            <a:pPr algn="ctr"/>
            <a:r>
              <a:rPr lang="cs-CZ" dirty="0" err="1"/>
              <a:t>Page</a:t>
            </a:r>
            <a:r>
              <a:rPr lang="cs-CZ" dirty="0"/>
              <a:t> 1</a:t>
            </a:r>
          </a:p>
          <a:p>
            <a:pPr algn="ctr"/>
            <a:endParaRPr lang="cs-CZ" dirty="0"/>
          </a:p>
          <a:p>
            <a:pPr algn="ctr"/>
            <a:r>
              <a:rPr lang="cs-CZ" dirty="0" err="1"/>
              <a:t>cat</a:t>
            </a:r>
            <a:r>
              <a:rPr lang="cs-CZ" dirty="0"/>
              <a:t> dog </a:t>
            </a:r>
            <a:r>
              <a:rPr lang="cs-CZ" dirty="0" err="1"/>
              <a:t>cow</a:t>
            </a:r>
            <a:endParaRPr lang="cs-CZ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5967FC6-7C12-B040-A7DC-FFED503D0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7392"/>
            <a:ext cx="10515600" cy="1325563"/>
          </a:xfrm>
        </p:spPr>
        <p:txBody>
          <a:bodyPr/>
          <a:lstStyle/>
          <a:p>
            <a:pPr algn="ctr"/>
            <a:r>
              <a:rPr lang="cs-CZ" dirty="0" err="1"/>
              <a:t>Mapreduce</a:t>
            </a:r>
            <a:r>
              <a:rPr lang="cs-CZ" dirty="0"/>
              <a:t>, </a:t>
            </a:r>
            <a:r>
              <a:rPr lang="cs-CZ" dirty="0" err="1"/>
              <a:t>Inverted</a:t>
            </a:r>
            <a:r>
              <a:rPr lang="cs-CZ" dirty="0"/>
              <a:t> Index and </a:t>
            </a:r>
            <a:r>
              <a:rPr lang="cs-CZ" dirty="0" err="1"/>
              <a:t>wordcount</a:t>
            </a:r>
            <a:endParaRPr lang="cs-CZ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65276A62-DE13-014C-8E99-C9E0DCB2AC86}"/>
              </a:ext>
            </a:extLst>
          </p:cNvPr>
          <p:cNvSpPr/>
          <p:nvPr/>
        </p:nvSpPr>
        <p:spPr>
          <a:xfrm>
            <a:off x="4792133" y="2540002"/>
            <a:ext cx="1693334" cy="67733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071659-81B7-0442-B85D-5D21FAB4E5BE}"/>
              </a:ext>
            </a:extLst>
          </p:cNvPr>
          <p:cNvSpPr txBox="1"/>
          <p:nvPr/>
        </p:nvSpPr>
        <p:spPr>
          <a:xfrm>
            <a:off x="7450666" y="2140004"/>
            <a:ext cx="35729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airplane</a:t>
            </a:r>
            <a:r>
              <a:rPr lang="cs-CZ" dirty="0"/>
              <a:t> -&gt; page2, page6</a:t>
            </a:r>
          </a:p>
          <a:p>
            <a:r>
              <a:rPr lang="cs-CZ" dirty="0" err="1"/>
              <a:t>cat</a:t>
            </a:r>
            <a:r>
              <a:rPr lang="cs-CZ" dirty="0"/>
              <a:t> -&gt; page1, page3, page5 </a:t>
            </a:r>
          </a:p>
          <a:p>
            <a:r>
              <a:rPr lang="cs-CZ" dirty="0"/>
              <a:t>car -&gt; page6</a:t>
            </a:r>
          </a:p>
          <a:p>
            <a:r>
              <a:rPr lang="cs-CZ" dirty="0" err="1"/>
              <a:t>cow</a:t>
            </a:r>
            <a:r>
              <a:rPr lang="cs-CZ" dirty="0"/>
              <a:t> -&gt; page1, page6</a:t>
            </a:r>
          </a:p>
          <a:p>
            <a:r>
              <a:rPr lang="cs-CZ" dirty="0"/>
              <a:t>dog -&gt; page1</a:t>
            </a:r>
          </a:p>
        </p:txBody>
      </p:sp>
      <p:sp>
        <p:nvSpPr>
          <p:cNvPr id="21" name="Multidocument 20">
            <a:extLst>
              <a:ext uri="{FF2B5EF4-FFF2-40B4-BE49-F238E27FC236}">
                <a16:creationId xmlns:a16="http://schemas.microsoft.com/office/drawing/2014/main" id="{97FB0A26-5D80-A848-9704-CF1199D6938B}"/>
              </a:ext>
            </a:extLst>
          </p:cNvPr>
          <p:cNvSpPr/>
          <p:nvPr/>
        </p:nvSpPr>
        <p:spPr>
          <a:xfrm>
            <a:off x="1507067" y="4235983"/>
            <a:ext cx="2319867" cy="2489200"/>
          </a:xfrm>
          <a:prstGeom prst="flowChartMultidocumen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cs-CZ" dirty="0"/>
          </a:p>
          <a:p>
            <a:pPr algn="ctr"/>
            <a:r>
              <a:rPr lang="cs-CZ" dirty="0" err="1"/>
              <a:t>Page</a:t>
            </a:r>
            <a:r>
              <a:rPr lang="cs-CZ" dirty="0"/>
              <a:t> 1</a:t>
            </a:r>
          </a:p>
          <a:p>
            <a:pPr algn="ctr"/>
            <a:endParaRPr lang="cs-CZ" dirty="0"/>
          </a:p>
          <a:p>
            <a:pPr algn="ctr"/>
            <a:r>
              <a:rPr lang="cs-CZ" dirty="0" err="1"/>
              <a:t>cat</a:t>
            </a:r>
            <a:r>
              <a:rPr lang="cs-CZ" dirty="0"/>
              <a:t> dog </a:t>
            </a:r>
            <a:r>
              <a:rPr lang="cs-CZ" dirty="0" err="1"/>
              <a:t>cow</a:t>
            </a:r>
            <a:endParaRPr lang="cs-CZ" dirty="0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A2BD7B66-897F-9A48-9181-3681DA391801}"/>
              </a:ext>
            </a:extLst>
          </p:cNvPr>
          <p:cNvSpPr/>
          <p:nvPr/>
        </p:nvSpPr>
        <p:spPr>
          <a:xfrm>
            <a:off x="4792133" y="5302783"/>
            <a:ext cx="1693334" cy="67733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B91D54-26A1-5F44-B795-688EAF8ACAD4}"/>
              </a:ext>
            </a:extLst>
          </p:cNvPr>
          <p:cNvSpPr txBox="1"/>
          <p:nvPr/>
        </p:nvSpPr>
        <p:spPr>
          <a:xfrm>
            <a:off x="7450666" y="4902785"/>
            <a:ext cx="35729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airplane</a:t>
            </a:r>
            <a:r>
              <a:rPr lang="cs-CZ" dirty="0"/>
              <a:t> -&gt; 2</a:t>
            </a:r>
          </a:p>
          <a:p>
            <a:r>
              <a:rPr lang="cs-CZ" dirty="0" err="1"/>
              <a:t>cat</a:t>
            </a:r>
            <a:r>
              <a:rPr lang="cs-CZ" dirty="0"/>
              <a:t> -&gt; 3</a:t>
            </a:r>
          </a:p>
          <a:p>
            <a:r>
              <a:rPr lang="cs-CZ" dirty="0"/>
              <a:t>car -&gt; 1</a:t>
            </a:r>
          </a:p>
          <a:p>
            <a:r>
              <a:rPr lang="cs-CZ" dirty="0" err="1"/>
              <a:t>cow</a:t>
            </a:r>
            <a:r>
              <a:rPr lang="cs-CZ" dirty="0"/>
              <a:t> -&gt; 2</a:t>
            </a:r>
          </a:p>
          <a:p>
            <a:r>
              <a:rPr lang="cs-CZ" dirty="0"/>
              <a:t>dog -&gt; 1</a:t>
            </a:r>
          </a:p>
        </p:txBody>
      </p:sp>
    </p:spTree>
    <p:extLst>
      <p:ext uri="{BB962C8B-B14F-4D97-AF65-F5344CB8AC3E}">
        <p14:creationId xmlns:p14="http://schemas.microsoft.com/office/powerpoint/2010/main" val="4144996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1741</TotalTime>
  <Words>494</Words>
  <Application>Microsoft Macintosh PowerPoint</Application>
  <PresentationFormat>Widescreen</PresentationFormat>
  <Paragraphs>160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Courier New</vt:lpstr>
      <vt:lpstr>Office Theme</vt:lpstr>
      <vt:lpstr>PowerPoint Presentation</vt:lpstr>
      <vt:lpstr>What is Spark good for?</vt:lpstr>
      <vt:lpstr>Massive parallel processing</vt:lpstr>
      <vt:lpstr>PowerPoint Presentation</vt:lpstr>
      <vt:lpstr>PowerPoint Presentation</vt:lpstr>
      <vt:lpstr>PowerPoint Presentation</vt:lpstr>
      <vt:lpstr>PowerPoint Presentation</vt:lpstr>
      <vt:lpstr>How to process a large datasets?</vt:lpstr>
      <vt:lpstr>Mapreduce, Inverted Index and wordcount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RDD – Resilient Distributed Dataset</vt:lpstr>
      <vt:lpstr>PowerPoint Presentation</vt:lpstr>
      <vt:lpstr>PowerPoint Presentation</vt:lpstr>
      <vt:lpstr>PowerPoint Presentation</vt:lpstr>
      <vt:lpstr>PowerPoint Presentation</vt:lpstr>
      <vt:lpstr>DAG – Directed Acyclic Graph</vt:lpstr>
      <vt:lpstr>PowerPoint Presentation</vt:lpstr>
      <vt:lpstr>PowerPoint Presentation</vt:lpstr>
      <vt:lpstr>PowerPoint Presentation</vt:lpstr>
      <vt:lpstr>RDDs, DataFrames, Datasets</vt:lpstr>
      <vt:lpstr>PowerPoint Presentation</vt:lpstr>
      <vt:lpstr>PowerPoint Presentation</vt:lpstr>
      <vt:lpstr>Spark Ecosystem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Lasek, Ivo</dc:creator>
  <cp:lastModifiedBy>Lasek, Ivo</cp:lastModifiedBy>
  <cp:revision>8</cp:revision>
  <dcterms:created xsi:type="dcterms:W3CDTF">2018-10-27T11:08:14Z</dcterms:created>
  <dcterms:modified xsi:type="dcterms:W3CDTF">2018-10-28T16:09:28Z</dcterms:modified>
</cp:coreProperties>
</file>